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Rocco Mancini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comments" Target="comments/comment1.xml"/><Relationship Id="rId18" Type="http://schemas.openxmlformats.org/officeDocument/2006/relationships/slide" Target="slides/slide10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4-04-08T13:37:08.991" idx="1">
    <p:pos x="2917" y="1325"/>
    <p:text>Il Circle Time è una tecnica didattica utilizzata nelle scuole per promuovere l’inclusione e migliorare l’ambiente di apprendimento. Questa pratica coinvolge gli studenti in una discussione strutturata e partecipativa all’interno di un cerchio, in cui ogni studente ha l’opportunità di condividere pensieri, sentimenti e esperienze. Questa tecnica si basa su diversi obiettivi, tra cui la promozione dell’ascolto attivo, la costruzione di relazioni positive tra gli studenti e la creazione di un ambiente in cui tutti si sentono valorizzati e rispettati.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1_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5;p2" descr="Google Shape;15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80398"/>
            <a:ext cx="9144000" cy="25920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0"/>
              </a:srgbClr>
            </a:outerShdw>
          </a:effectLst>
        </p:spPr>
      </p:pic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539999" y="4942799"/>
            <a:ext cx="5040003" cy="208803"/>
          </a:xfrm>
          <a:prstGeom prst="rect">
            <a:avLst/>
          </a:prstGeom>
        </p:spPr>
        <p:txBody>
          <a:bodyPr anchor="b"/>
          <a:lstStyle>
            <a:lvl1pPr marL="0" indent="228600">
              <a:spcBef>
                <a:spcPts val="0"/>
              </a:spcBef>
              <a:buClrTx/>
              <a:buSzTx/>
              <a:buFontTx/>
              <a:buNone/>
              <a:defRPr b="1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228600">
              <a:spcBef>
                <a:spcPts val="0"/>
              </a:spcBef>
              <a:buClrTx/>
              <a:buSzTx/>
              <a:buFontTx/>
              <a:buNone/>
              <a:defRPr b="1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228600">
              <a:spcBef>
                <a:spcPts val="0"/>
              </a:spcBef>
              <a:buClrTx/>
              <a:buSzTx/>
              <a:buFontTx/>
              <a:buNone/>
              <a:defRPr b="1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28600">
              <a:spcBef>
                <a:spcPts val="0"/>
              </a:spcBef>
              <a:buClrTx/>
              <a:buSzTx/>
              <a:buFontTx/>
              <a:buNone/>
              <a:defRPr b="1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Google Shape;17;p2"/>
          <p:cNvSpPr txBox="1"/>
          <p:nvPr>
            <p:ph type="body" sz="quarter" idx="21"/>
          </p:nvPr>
        </p:nvSpPr>
        <p:spPr>
          <a:xfrm>
            <a:off x="539748" y="4546798"/>
            <a:ext cx="5040003" cy="208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" name="Google Shape;18;p2"/>
          <p:cNvSpPr txBox="1"/>
          <p:nvPr>
            <p:ph type="body" sz="quarter" idx="22"/>
          </p:nvPr>
        </p:nvSpPr>
        <p:spPr>
          <a:xfrm>
            <a:off x="539748" y="3279599"/>
            <a:ext cx="8179201" cy="828003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7" name="Titolo Testo"/>
          <p:cNvSpPr txBox="1"/>
          <p:nvPr>
            <p:ph type="title"/>
          </p:nvPr>
        </p:nvSpPr>
        <p:spPr>
          <a:xfrm>
            <a:off x="539999" y="892801"/>
            <a:ext cx="6663602" cy="422876"/>
          </a:xfrm>
          <a:prstGeom prst="rect">
            <a:avLst/>
          </a:prstGeom>
        </p:spPr>
        <p:txBody>
          <a:bodyPr/>
          <a:lstStyle>
            <a:lvl1pPr>
              <a:lnSpc>
                <a:spcPct val="94117"/>
              </a:lnSpc>
              <a:defRPr sz="3400"/>
            </a:lvl1pPr>
          </a:lstStyle>
          <a:p>
            <a:pPr/>
            <a:r>
              <a:t>Titolo Testo</a:t>
            </a:r>
          </a:p>
        </p:txBody>
      </p:sp>
      <p:sp>
        <p:nvSpPr>
          <p:cNvPr id="18" name="Numero diapositiva"/>
          <p:cNvSpPr txBox="1"/>
          <p:nvPr>
            <p:ph type="sldNum" sz="quarter" idx="2"/>
          </p:nvPr>
        </p:nvSpPr>
        <p:spPr>
          <a:xfrm>
            <a:off x="8900026" y="6333132"/>
            <a:ext cx="205458" cy="166762"/>
          </a:xfrm>
          <a:prstGeom prst="rect">
            <a:avLst/>
          </a:prstGeom>
        </p:spPr>
        <p:txBody>
          <a:bodyPr/>
          <a:lstStyle>
            <a:lvl1pPr indent="25400" algn="r">
              <a:defRPr sz="13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rpo livello un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Testo"/>
          <p:cNvSpPr txBox="1"/>
          <p:nvPr>
            <p:ph type="title"/>
          </p:nvPr>
        </p:nvSpPr>
        <p:spPr>
          <a:xfrm>
            <a:off x="382931" y="1172032"/>
            <a:ext cx="8378140" cy="33855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Titolo Testo</a:t>
            </a:r>
          </a:p>
        </p:txBody>
      </p:sp>
      <p:sp>
        <p:nvSpPr>
          <p:cNvPr id="35" name="Corpo livello uno…"/>
          <p:cNvSpPr txBox="1"/>
          <p:nvPr>
            <p:ph type="body" sz="quarter" idx="1"/>
          </p:nvPr>
        </p:nvSpPr>
        <p:spPr>
          <a:xfrm>
            <a:off x="1371600" y="3840479"/>
            <a:ext cx="6400800" cy="184669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0"/>
              </a:spcBef>
              <a:buClrTx/>
              <a:buSzTx/>
              <a:buFontTx/>
              <a:buNone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</a:lvl2pPr>
            <a:lvl3pPr marL="0" indent="228600">
              <a:spcBef>
                <a:spcPts val="0"/>
              </a:spcBef>
              <a:buClrTx/>
              <a:buSzTx/>
              <a:buFontTx/>
              <a:buNone/>
            </a:lvl3pPr>
            <a:lvl4pPr marL="0" indent="228600">
              <a:spcBef>
                <a:spcPts val="0"/>
              </a:spcBef>
              <a:buClrTx/>
              <a:buSzTx/>
              <a:buFontTx/>
              <a:buNone/>
            </a:lvl4pPr>
            <a:lvl5pPr marL="0" indent="2286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/>
          <p:nvPr>
            <p:ph type="sldNum" sz="quarter" idx="2"/>
          </p:nvPr>
        </p:nvSpPr>
        <p:spPr>
          <a:xfrm>
            <a:off x="244651" y="6420179"/>
            <a:ext cx="192584" cy="156865"/>
          </a:xfrm>
          <a:prstGeom prst="rect">
            <a:avLst/>
          </a:prstGeom>
        </p:spPr>
        <p:txBody>
          <a:bodyPr/>
          <a:lstStyle>
            <a:lvl1pPr indent="25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55;p9"/>
          <p:cNvSpPr/>
          <p:nvPr/>
        </p:nvSpPr>
        <p:spPr>
          <a:xfrm>
            <a:off x="-1" y="1026033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" name="Titolo Testo"/>
          <p:cNvSpPr txBox="1"/>
          <p:nvPr>
            <p:ph type="title"/>
          </p:nvPr>
        </p:nvSpPr>
        <p:spPr>
          <a:xfrm>
            <a:off x="257351" y="147954"/>
            <a:ext cx="8186423" cy="33855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5" name="Corpo livello uno…"/>
          <p:cNvSpPr txBox="1"/>
          <p:nvPr>
            <p:ph type="body" sz="quarter" idx="1"/>
          </p:nvPr>
        </p:nvSpPr>
        <p:spPr>
          <a:xfrm>
            <a:off x="368631" y="1954477"/>
            <a:ext cx="8411845" cy="184669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0"/>
              </a:spcBef>
              <a:buClrTx/>
              <a:buSzTx/>
              <a:buFontTx/>
              <a:buNone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</a:lvl2pPr>
            <a:lvl3pPr marL="0" indent="228600">
              <a:spcBef>
                <a:spcPts val="0"/>
              </a:spcBef>
              <a:buClrTx/>
              <a:buSzTx/>
              <a:buFontTx/>
              <a:buNone/>
            </a:lvl3pPr>
            <a:lvl4pPr marL="0" indent="228600">
              <a:spcBef>
                <a:spcPts val="0"/>
              </a:spcBef>
              <a:buClrTx/>
              <a:buSzTx/>
              <a:buFontTx/>
              <a:buNone/>
            </a:lvl4pPr>
            <a:lvl5pPr marL="0" indent="2286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" name="Numero diapositiva"/>
          <p:cNvSpPr txBox="1"/>
          <p:nvPr>
            <p:ph type="sldNum" sz="quarter" idx="2"/>
          </p:nvPr>
        </p:nvSpPr>
        <p:spPr>
          <a:xfrm>
            <a:off x="244651" y="6420179"/>
            <a:ext cx="192584" cy="156865"/>
          </a:xfrm>
          <a:prstGeom prst="rect">
            <a:avLst/>
          </a:prstGeom>
        </p:spPr>
        <p:txBody>
          <a:bodyPr/>
          <a:lstStyle>
            <a:lvl1pPr indent="25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5;p9"/>
          <p:cNvSpPr/>
          <p:nvPr/>
        </p:nvSpPr>
        <p:spPr>
          <a:xfrm>
            <a:off x="-1" y="1026033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" name="Titolo Testo"/>
          <p:cNvSpPr txBox="1"/>
          <p:nvPr>
            <p:ph type="title"/>
          </p:nvPr>
        </p:nvSpPr>
        <p:spPr>
          <a:xfrm>
            <a:off x="257351" y="147954"/>
            <a:ext cx="8186423" cy="33855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5" name="Corpo livello uno…"/>
          <p:cNvSpPr txBox="1"/>
          <p:nvPr>
            <p:ph type="body" sz="quarter" idx="1"/>
          </p:nvPr>
        </p:nvSpPr>
        <p:spPr>
          <a:xfrm>
            <a:off x="457200" y="1577338"/>
            <a:ext cx="3977641" cy="184669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0"/>
              </a:spcBef>
              <a:buClrTx/>
              <a:buSzTx/>
              <a:buFontTx/>
              <a:buNone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</a:lvl2pPr>
            <a:lvl3pPr marL="0" indent="228600">
              <a:spcBef>
                <a:spcPts val="0"/>
              </a:spcBef>
              <a:buClrTx/>
              <a:buSzTx/>
              <a:buFontTx/>
              <a:buNone/>
            </a:lvl3pPr>
            <a:lvl4pPr marL="0" indent="228600">
              <a:spcBef>
                <a:spcPts val="0"/>
              </a:spcBef>
              <a:buClrTx/>
              <a:buSzTx/>
              <a:buFontTx/>
              <a:buNone/>
            </a:lvl4pPr>
            <a:lvl5pPr marL="0" indent="228600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Google Shape;52;p8"/>
          <p:cNvSpPr txBox="1"/>
          <p:nvPr>
            <p:ph type="body" sz="quarter" idx="21"/>
          </p:nvPr>
        </p:nvSpPr>
        <p:spPr>
          <a:xfrm>
            <a:off x="4709159" y="1577338"/>
            <a:ext cx="3977641" cy="18466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xfrm>
            <a:off x="244651" y="6420179"/>
            <a:ext cx="192584" cy="156865"/>
          </a:xfrm>
          <a:prstGeom prst="rect">
            <a:avLst/>
          </a:prstGeom>
        </p:spPr>
        <p:txBody>
          <a:bodyPr/>
          <a:lstStyle>
            <a:lvl1pPr indent="25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55;p9"/>
          <p:cNvSpPr/>
          <p:nvPr/>
        </p:nvSpPr>
        <p:spPr>
          <a:xfrm>
            <a:off x="-1" y="1026033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Titolo Testo"/>
          <p:cNvSpPr txBox="1"/>
          <p:nvPr>
            <p:ph type="title"/>
          </p:nvPr>
        </p:nvSpPr>
        <p:spPr>
          <a:xfrm>
            <a:off x="257351" y="147954"/>
            <a:ext cx="8186423" cy="33855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6" name="Numero diapositiva"/>
          <p:cNvSpPr txBox="1"/>
          <p:nvPr>
            <p:ph type="sldNum" sz="quarter" idx="2"/>
          </p:nvPr>
        </p:nvSpPr>
        <p:spPr>
          <a:xfrm>
            <a:off x="244651" y="6420179"/>
            <a:ext cx="192584" cy="156865"/>
          </a:xfrm>
          <a:prstGeom prst="rect">
            <a:avLst/>
          </a:prstGeom>
        </p:spPr>
        <p:txBody>
          <a:bodyPr/>
          <a:lstStyle>
            <a:lvl1pPr indent="25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55;p9"/>
          <p:cNvSpPr/>
          <p:nvPr/>
        </p:nvSpPr>
        <p:spPr>
          <a:xfrm>
            <a:off x="-1" y="1026033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Numero diapositiva"/>
          <p:cNvSpPr txBox="1"/>
          <p:nvPr>
            <p:ph type="sldNum" sz="quarter" idx="2"/>
          </p:nvPr>
        </p:nvSpPr>
        <p:spPr>
          <a:xfrm>
            <a:off x="244651" y="6420182"/>
            <a:ext cx="165237" cy="127001"/>
          </a:xfrm>
          <a:prstGeom prst="rect">
            <a:avLst/>
          </a:prstGeom>
        </p:spPr>
        <p:txBody>
          <a:bodyPr/>
          <a:lstStyle>
            <a:lvl1pPr indent="25400">
              <a:defRPr sz="9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9"/>
          <p:cNvSpPr/>
          <p:nvPr/>
        </p:nvSpPr>
        <p:spPr>
          <a:xfrm>
            <a:off x="-1" y="1026033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Google Shape;22;p3"/>
          <p:cNvSpPr/>
          <p:nvPr/>
        </p:nvSpPr>
        <p:spPr>
          <a:xfrm>
            <a:off x="-1" y="6127200"/>
            <a:ext cx="9144001" cy="1"/>
          </a:xfrm>
          <a:prstGeom prst="line">
            <a:avLst/>
          </a:prstGeom>
          <a:ln w="19050">
            <a:solidFill>
              <a:srgbClr val="00A197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269998" y="1260000"/>
            <a:ext cx="8683204" cy="1514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Titolo Testo"/>
          <p:cNvSpPr txBox="1"/>
          <p:nvPr>
            <p:ph type="title"/>
          </p:nvPr>
        </p:nvSpPr>
        <p:spPr>
          <a:xfrm>
            <a:off x="257351" y="147954"/>
            <a:ext cx="8186423" cy="28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244651" y="6420179"/>
            <a:ext cx="167184" cy="1568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00A19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048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Pts val="1200"/>
        <a:buFont typeface="Arial"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00100" marR="0" indent="-2286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Pts val="1200"/>
        <a:buFont typeface="Arial"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57300" marR="0" indent="-2286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Pts val="1200"/>
        <a:buFont typeface="Arial"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2286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Pts val="1200"/>
        <a:buFont typeface="Arial"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71700" marR="0" indent="-2286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Pts val="1200"/>
        <a:buFont typeface="Arial"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gens.it/" TargetMode="Externa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65;p11" descr="Google Shape;65;p11"/>
          <p:cNvPicPr>
            <a:picLocks noChangeAspect="1"/>
          </p:cNvPicPr>
          <p:nvPr/>
        </p:nvPicPr>
        <p:blipFill>
          <a:blip r:embed="rId2">
            <a:extLst/>
          </a:blip>
          <a:srcRect l="0" t="0" r="32701" b="0"/>
          <a:stretch>
            <a:fillRect/>
          </a:stretch>
        </p:blipFill>
        <p:spPr>
          <a:xfrm>
            <a:off x="-2" y="-4841"/>
            <a:ext cx="9144004" cy="428400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Google Shape;67;p11"/>
          <p:cNvSpPr txBox="1"/>
          <p:nvPr>
            <p:ph type="subTitle" sz="quarter" idx="1"/>
          </p:nvPr>
        </p:nvSpPr>
        <p:spPr>
          <a:xfrm>
            <a:off x="392457" y="4763882"/>
            <a:ext cx="5040004" cy="208801"/>
          </a:xfrm>
          <a:prstGeom prst="rect">
            <a:avLst/>
          </a:prstGeom>
        </p:spPr>
        <p:txBody>
          <a:bodyPr anchor="t"/>
          <a:lstStyle>
            <a:lvl1pPr indent="0" defTabSz="905255">
              <a:lnSpc>
                <a:spcPct val="90000"/>
              </a:lnSpc>
              <a:defRPr b="0" sz="1584"/>
            </a:lvl1pPr>
          </a:lstStyle>
          <a:p>
            <a:pPr/>
            <a:r>
              <a:t>………lì……………..</a:t>
            </a:r>
          </a:p>
        </p:txBody>
      </p:sp>
      <p:sp>
        <p:nvSpPr>
          <p:cNvPr id="85" name="Google Shape;68;p11"/>
          <p:cNvSpPr txBox="1"/>
          <p:nvPr>
            <p:ph type="ctrTitle"/>
          </p:nvPr>
        </p:nvSpPr>
        <p:spPr>
          <a:xfrm>
            <a:off x="397800" y="290404"/>
            <a:ext cx="8348399" cy="2203357"/>
          </a:xfrm>
          <a:prstGeom prst="rect">
            <a:avLst/>
          </a:prstGeom>
        </p:spPr>
        <p:txBody>
          <a:bodyPr/>
          <a:lstStyle/>
          <a:p>
            <a:pPr defTabSz="742309">
              <a:defRPr sz="2706">
                <a:solidFill>
                  <a:srgbClr val="FFFFFF"/>
                </a:solidFill>
              </a:defRPr>
            </a:pPr>
          </a:p>
          <a:p>
            <a:pPr defTabSz="742309">
              <a:defRPr sz="2706">
                <a:solidFill>
                  <a:srgbClr val="FFFFFF"/>
                </a:solidFill>
              </a:defRPr>
            </a:pPr>
            <a:r>
              <a:t>Progetto di Educazione Finanziaria: moneta, risparmio e impatto dei comportamenti</a:t>
            </a:r>
          </a:p>
          <a:p>
            <a:pPr defTabSz="742309">
              <a:defRPr b="0" sz="2214">
                <a:solidFill>
                  <a:srgbClr val="FFFFFF"/>
                </a:solidFill>
              </a:defRPr>
            </a:pPr>
          </a:p>
          <a:p>
            <a:pPr defTabSz="742309">
              <a:defRPr b="0" sz="2214">
                <a:solidFill>
                  <a:srgbClr val="FFFFFF"/>
                </a:solidFill>
              </a:defRPr>
            </a:pPr>
            <a:br/>
          </a:p>
        </p:txBody>
      </p:sp>
      <p:pic>
        <p:nvPicPr>
          <p:cNvPr id="86" name="Google Shape;69;p11" descr="Google Shape;69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9999" y="6120000"/>
            <a:ext cx="2463484" cy="3600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cuola primaria e secondaria di primo grado"/>
          <p:cNvSpPr txBox="1"/>
          <p:nvPr/>
        </p:nvSpPr>
        <p:spPr>
          <a:xfrm>
            <a:off x="399994" y="1967005"/>
            <a:ext cx="7473102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5^ classe scuola primaria e 3^ classe scuola secondaria di primo grado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458;p38" descr="Google Shape;458;p38"/>
          <p:cNvPicPr>
            <a:picLocks noChangeAspect="1"/>
          </p:cNvPicPr>
          <p:nvPr/>
        </p:nvPicPr>
        <p:blipFill>
          <a:blip r:embed="rId2">
            <a:extLst/>
          </a:blip>
          <a:srcRect l="0" t="0" r="32701" b="0"/>
          <a:stretch>
            <a:fillRect/>
          </a:stretch>
        </p:blipFill>
        <p:spPr>
          <a:xfrm>
            <a:off x="-2" y="0"/>
            <a:ext cx="9144004" cy="428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oogle Shape;461;p38" descr="Google Shape;461;p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9999" y="6120000"/>
            <a:ext cx="2463484" cy="360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462;p38"/>
          <p:cNvSpPr txBox="1"/>
          <p:nvPr>
            <p:ph type="ctrTitle"/>
          </p:nvPr>
        </p:nvSpPr>
        <p:spPr>
          <a:xfrm>
            <a:off x="1772117" y="1913570"/>
            <a:ext cx="5599766" cy="456728"/>
          </a:xfrm>
          <a:prstGeom prst="rect">
            <a:avLst/>
          </a:prstGeom>
        </p:spPr>
        <p:txBody>
          <a:bodyPr/>
          <a:lstStyle>
            <a:lvl1pPr algn="ctr" defTabSz="731519">
              <a:lnSpc>
                <a:spcPct val="72727"/>
              </a:lnSpc>
              <a:defRPr i="1" sz="3500">
                <a:solidFill>
                  <a:srgbClr val="FFFFFF"/>
                </a:solidFill>
              </a:defRPr>
            </a:lvl1pPr>
          </a:lstStyle>
          <a:p>
            <a:pPr/>
            <a:r>
              <a:t>Grazie per l’attenzione!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74;p12"/>
          <p:cNvSpPr txBox="1"/>
          <p:nvPr>
            <p:ph type="title"/>
          </p:nvPr>
        </p:nvSpPr>
        <p:spPr>
          <a:xfrm>
            <a:off x="234000" y="475200"/>
            <a:ext cx="8690400" cy="306366"/>
          </a:xfrm>
          <a:prstGeom prst="rect">
            <a:avLst/>
          </a:prstGeom>
        </p:spPr>
        <p:txBody>
          <a:bodyPr/>
          <a:lstStyle>
            <a:lvl1pPr defTabSz="804672">
              <a:lnSpc>
                <a:spcPct val="78571"/>
              </a:lnSpc>
              <a:defRPr b="0" sz="2400"/>
            </a:lvl1pPr>
          </a:lstStyle>
          <a:p>
            <a:pPr/>
            <a:r>
              <a:t>Chi è UniGens?</a:t>
            </a:r>
          </a:p>
        </p:txBody>
      </p:sp>
      <p:sp>
        <p:nvSpPr>
          <p:cNvPr id="90" name="Google Shape;75;p12"/>
          <p:cNvSpPr txBox="1"/>
          <p:nvPr>
            <p:ph type="body" idx="1"/>
          </p:nvPr>
        </p:nvSpPr>
        <p:spPr>
          <a:xfrm>
            <a:off x="234000" y="1339198"/>
            <a:ext cx="8460000" cy="4416599"/>
          </a:xfrm>
          <a:prstGeom prst="rect">
            <a:avLst/>
          </a:prstGeom>
        </p:spPr>
        <p:txBody>
          <a:bodyPr/>
          <a:lstStyle/>
          <a:p>
            <a:pPr marL="0" indent="0" algn="just" defTabSz="905255">
              <a:spcBef>
                <a:spcPts val="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È un’</a:t>
            </a:r>
            <a:r>
              <a:rPr b="1">
                <a:solidFill>
                  <a:srgbClr val="00A197"/>
                </a:solidFill>
              </a:rPr>
              <a:t>Organizzazione di Volontariato (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www.unigens.it</a:t>
            </a:r>
            <a:r>
              <a:rPr b="1">
                <a:solidFill>
                  <a:srgbClr val="00A197"/>
                </a:solidFill>
              </a:rPr>
              <a:t>) </a:t>
            </a:r>
            <a:r>
              <a:t>che:</a:t>
            </a:r>
          </a:p>
          <a:p>
            <a:pPr marL="358329" indent="-358329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i="1" sz="1600">
                <a:latin typeface="Calibri"/>
                <a:ea typeface="Calibri"/>
                <a:cs typeface="Calibri"/>
                <a:sym typeface="Calibri"/>
              </a:defRPr>
            </a:pPr>
            <a:r>
              <a:t>“</a:t>
            </a:r>
            <a:r>
              <a:rPr i="0"/>
              <a:t>persegue esclusivamente finalità di </a:t>
            </a:r>
            <a:r>
              <a:rPr b="1" i="0">
                <a:solidFill>
                  <a:srgbClr val="00A197"/>
                </a:solidFill>
              </a:rPr>
              <a:t>solidarietà</a:t>
            </a:r>
            <a:r>
              <a:rPr i="0">
                <a:solidFill>
                  <a:srgbClr val="009DBB"/>
                </a:solidFill>
              </a:rPr>
              <a:t> </a:t>
            </a:r>
            <a:r>
              <a:rPr b="1" i="0">
                <a:solidFill>
                  <a:srgbClr val="00A197"/>
                </a:solidFill>
              </a:rPr>
              <a:t>sociale</a:t>
            </a:r>
            <a:r>
              <a:t>“</a:t>
            </a:r>
            <a:endParaRPr b="1">
              <a:solidFill>
                <a:srgbClr val="00A197"/>
              </a:solidFill>
            </a:endParaRPr>
          </a:p>
          <a:p>
            <a:pPr marL="358329" indent="-358329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</a:t>
            </a:r>
            <a:r>
              <a:t>d oggi conta su circa </a:t>
            </a:r>
            <a:r>
              <a:rPr b="1">
                <a:solidFill>
                  <a:srgbClr val="00A197"/>
                </a:solidFill>
              </a:rPr>
              <a:t>500</a:t>
            </a:r>
            <a:r>
              <a:rPr b="1"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volontari</a:t>
            </a:r>
            <a:r>
              <a:rPr b="1">
                <a:solidFill>
                  <a:srgbClr val="009DBB"/>
                </a:solidFill>
              </a:rPr>
              <a:t> </a:t>
            </a:r>
            <a:r>
              <a:t>attivi che, continuamente aggiornati con specifici percorsi formativi, </a:t>
            </a:r>
            <a:r>
              <a:rPr b="1">
                <a:solidFill>
                  <a:srgbClr val="00A197"/>
                </a:solidFill>
              </a:rPr>
              <a:t>mettono a disposizione competenze ed esperienze</a:t>
            </a:r>
            <a:r>
              <a:t> maturate in anni di attività nel settore bancario</a:t>
            </a:r>
          </a:p>
          <a:p>
            <a:pPr marL="358329" indent="-358329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“si propone di contribuire ai processi di </a:t>
            </a:r>
            <a:r>
              <a:rPr b="1">
                <a:solidFill>
                  <a:srgbClr val="00A197"/>
                </a:solidFill>
              </a:rPr>
              <a:t>sviluppo</a:t>
            </a:r>
            <a:r>
              <a:rPr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umano</a:t>
            </a:r>
            <a:r>
              <a:rPr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sociale</a:t>
            </a:r>
            <a:r>
              <a:rPr>
                <a:solidFill>
                  <a:srgbClr val="009DBB"/>
                </a:solidFill>
              </a:rPr>
              <a:t> </a:t>
            </a:r>
            <a:r>
              <a:t>ed </a:t>
            </a:r>
            <a:r>
              <a:rPr b="1">
                <a:solidFill>
                  <a:srgbClr val="00A197"/>
                </a:solidFill>
              </a:rPr>
              <a:t>economico</a:t>
            </a:r>
            <a:r>
              <a:rPr>
                <a:solidFill>
                  <a:srgbClr val="009DBB"/>
                </a:solidFill>
              </a:rPr>
              <a:t> </a:t>
            </a:r>
            <a:r>
              <a:t>supportando, educando ed assistendo persone, famiglie, ed enti in generale, al fine di migliorare la </a:t>
            </a:r>
            <a:r>
              <a:rPr b="1">
                <a:solidFill>
                  <a:srgbClr val="00A197"/>
                </a:solidFill>
              </a:rPr>
              <a:t>consapevolezza</a:t>
            </a:r>
            <a:r>
              <a:rPr>
                <a:solidFill>
                  <a:srgbClr val="009DBB"/>
                </a:solidFill>
              </a:rPr>
              <a:t> </a:t>
            </a:r>
            <a:r>
              <a:t>in </a:t>
            </a:r>
            <a:r>
              <a:rPr b="1">
                <a:solidFill>
                  <a:srgbClr val="00A197"/>
                </a:solidFill>
              </a:rPr>
              <a:t>ambito</a:t>
            </a:r>
            <a:r>
              <a:rPr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finanziario</a:t>
            </a:r>
            <a:r>
              <a:rPr>
                <a:solidFill>
                  <a:srgbClr val="009DBB"/>
                </a:solidFill>
              </a:rPr>
              <a:t> </a:t>
            </a:r>
            <a:r>
              <a:t>e di </a:t>
            </a:r>
            <a:r>
              <a:rPr b="1">
                <a:solidFill>
                  <a:srgbClr val="00A197"/>
                </a:solidFill>
              </a:rPr>
              <a:t>accesso</a:t>
            </a:r>
            <a:r>
              <a:rPr>
                <a:solidFill>
                  <a:srgbClr val="009DBB"/>
                </a:solidFill>
              </a:rPr>
              <a:t> </a:t>
            </a:r>
            <a:r>
              <a:t>al </a:t>
            </a:r>
            <a:r>
              <a:rPr b="1">
                <a:solidFill>
                  <a:srgbClr val="00A197"/>
                </a:solidFill>
              </a:rPr>
              <a:t>credito</a:t>
            </a:r>
            <a:r>
              <a:t>“</a:t>
            </a:r>
            <a:endParaRPr b="1" i="1">
              <a:solidFill>
                <a:srgbClr val="00A197"/>
              </a:solidFill>
            </a:endParaRPr>
          </a:p>
          <a:p>
            <a:pPr marL="358329" indent="-358329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il</a:t>
            </a:r>
            <a:r>
              <a:t> </a:t>
            </a:r>
            <a:r>
              <a:rPr b="1">
                <a:solidFill>
                  <a:srgbClr val="00A197"/>
                </a:solidFill>
              </a:rPr>
              <a:t>principale</a:t>
            </a:r>
            <a:r>
              <a:t> </a:t>
            </a:r>
            <a:r>
              <a:rPr b="1">
                <a:solidFill>
                  <a:srgbClr val="00A197"/>
                </a:solidFill>
              </a:rPr>
              <a:t>ambito</a:t>
            </a:r>
            <a:r>
              <a:t> di intervento è l’educazione finanziaria con: </a:t>
            </a:r>
          </a:p>
          <a:p>
            <a:pPr lvl="1" marL="886395" indent="-528066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b="1" sz="1600">
                <a:solidFill>
                  <a:srgbClr val="00A1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interventi</a:t>
            </a:r>
            <a:r>
              <a:rPr b="0">
                <a:solidFill>
                  <a:srgbClr val="000000"/>
                </a:solidFill>
              </a:rPr>
              <a:t> di </a:t>
            </a:r>
            <a:r>
              <a:t>docenza</a:t>
            </a:r>
            <a:r>
              <a:rPr b="0">
                <a:solidFill>
                  <a:srgbClr val="000000"/>
                </a:solidFill>
              </a:rPr>
              <a:t> (studenti PCTO, studenti ITS, Università della Terza età, immigrati, detenuti a fine pena, ecc.) in </a:t>
            </a:r>
            <a:r>
              <a:t>presenza</a:t>
            </a:r>
            <a:r>
              <a:rPr b="0">
                <a:solidFill>
                  <a:srgbClr val="000000"/>
                </a:solidFill>
              </a:rPr>
              <a:t> o da </a:t>
            </a:r>
            <a:r>
              <a:t>remoto</a:t>
            </a:r>
          </a:p>
          <a:p>
            <a:pPr lvl="1" marL="886395" indent="-528066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b="1" sz="1600">
                <a:solidFill>
                  <a:srgbClr val="00A1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supporto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individuale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t>piccoli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imprenditori</a:t>
            </a:r>
            <a:r>
              <a:rPr b="0">
                <a:solidFill>
                  <a:srgbClr val="000000"/>
                </a:solidFill>
              </a:rPr>
              <a:t> (attività propedeutiche, avvio attività, sviluppo del business)</a:t>
            </a:r>
          </a:p>
          <a:p>
            <a:pPr marL="358329" indent="-358329" algn="just" defTabSz="905255">
              <a:spcBef>
                <a:spcPts val="500"/>
              </a:spcBef>
              <a:buClr>
                <a:srgbClr val="00A197"/>
              </a:buClr>
              <a:buSzPts val="1600"/>
              <a:buFont typeface="Helvetica"/>
              <a:buChar char="✔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Ha una </a:t>
            </a:r>
            <a:r>
              <a:rPr b="1">
                <a:solidFill>
                  <a:srgbClr val="00A197"/>
                </a:solidFill>
              </a:rPr>
              <a:t>sede</a:t>
            </a:r>
            <a:r>
              <a:rPr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centrale</a:t>
            </a:r>
            <a:r>
              <a:t> a </a:t>
            </a:r>
            <a:r>
              <a:rPr b="1">
                <a:solidFill>
                  <a:srgbClr val="00A197"/>
                </a:solidFill>
              </a:rPr>
              <a:t>Milano</a:t>
            </a:r>
            <a:r>
              <a:rPr>
                <a:solidFill>
                  <a:srgbClr val="009DBB"/>
                </a:solidFill>
              </a:rPr>
              <a:t> </a:t>
            </a:r>
            <a:r>
              <a:t>e </a:t>
            </a:r>
            <a:r>
              <a:rPr b="1">
                <a:solidFill>
                  <a:srgbClr val="00A197"/>
                </a:solidFill>
              </a:rPr>
              <a:t>7</a:t>
            </a:r>
            <a:r>
              <a:rPr b="1"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sedi</a:t>
            </a:r>
            <a:r>
              <a:rPr>
                <a:solidFill>
                  <a:srgbClr val="009DBB"/>
                </a:solidFill>
              </a:rPr>
              <a:t> </a:t>
            </a:r>
            <a:r>
              <a:rPr b="1">
                <a:solidFill>
                  <a:srgbClr val="00A197"/>
                </a:solidFill>
              </a:rPr>
              <a:t>secondarie</a:t>
            </a:r>
            <a:r>
              <a:rPr>
                <a:solidFill>
                  <a:srgbClr val="009DBB"/>
                </a:solidFill>
              </a:rPr>
              <a:t> </a:t>
            </a:r>
            <a:r>
              <a:t>(Milano, Torino, Verona, Bologna, Roma, Napoli, Palermo) </a:t>
            </a:r>
          </a:p>
        </p:txBody>
      </p:sp>
      <p:pic>
        <p:nvPicPr>
          <p:cNvPr id="91" name="Google Shape;76;p12" descr="Google Shape;76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0801" y="6497999"/>
            <a:ext cx="1108569" cy="16200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Google Shape;77;p12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82;p13"/>
          <p:cNvSpPr txBox="1"/>
          <p:nvPr>
            <p:ph type="body" idx="1"/>
          </p:nvPr>
        </p:nvSpPr>
        <p:spPr>
          <a:xfrm>
            <a:off x="233998" y="1270501"/>
            <a:ext cx="8690404" cy="39789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731519">
              <a:lnSpc>
                <a:spcPct val="80000"/>
              </a:lnSpc>
              <a:spcBef>
                <a:spcPts val="0"/>
              </a:spcBef>
              <a:buSzTx/>
              <a:buNone/>
              <a:defRPr i="1" sz="1600">
                <a:latin typeface="Calibri"/>
                <a:ea typeface="Calibri"/>
                <a:cs typeface="Calibri"/>
                <a:sym typeface="Calibri"/>
              </a:defRPr>
            </a:pPr>
            <a:r>
              <a:t>“ll presente modulo formativo (di seguito “Modulo”) ha solo finalità didattiche. Le stime e le valutazioni contenute nel presente Modulo rappresentano l’opinione autonoma e indipendente di UniGens – Organizzazione di Volontariato (di seguito “UniGens”) e si basano su dati e informazioni tratte da fonti che UniGens ritiene attendibili (che vengono specificamente citate), ma sulle quali non rilascia alcuna garanzia e non si assume alcuna responsabilità circa la loro completezza, correttezza e veridicità. I contenuti del Modulo sono offerti da UniGens puramente a scopo didattico/informativo e non devono essere considerati in alcun modo sostitutivi di una eventuale specifica e personale consulenza rilasciata  da Istituti di  Credito direttamente al singolo interessato. Le informazioni e i dati forniti sono da considerarsi aggiornati alla data riportata nel Modulo.</a:t>
            </a:r>
          </a:p>
          <a:p>
            <a:pPr marL="0" indent="0" algn="just" defTabSz="731519">
              <a:lnSpc>
                <a:spcPct val="80000"/>
              </a:lnSpc>
              <a:spcBef>
                <a:spcPts val="0"/>
              </a:spcBef>
              <a:buSzTx/>
              <a:buNone/>
              <a:defRPr i="1" sz="1600">
                <a:latin typeface="Calibri"/>
                <a:ea typeface="Calibri"/>
                <a:cs typeface="Calibri"/>
                <a:sym typeface="Calibri"/>
              </a:defRPr>
            </a:pPr>
            <a:br/>
            <a:r>
              <a:t>UniGens si riserva il diritto di aggiornare/modificare i dati e le informazioni espresse nel Modulo in qualsiasi momento senza alcun preavviso.</a:t>
            </a:r>
          </a:p>
          <a:p>
            <a:pPr marL="0" indent="0" algn="just" defTabSz="731519">
              <a:lnSpc>
                <a:spcPct val="80000"/>
              </a:lnSpc>
              <a:spcBef>
                <a:spcPts val="0"/>
              </a:spcBef>
              <a:buSzTx/>
              <a:buNone/>
              <a:defRPr i="1" sz="1600">
                <a:latin typeface="Calibri"/>
                <a:ea typeface="Calibri"/>
                <a:cs typeface="Calibri"/>
                <a:sym typeface="Calibri"/>
              </a:defRPr>
            </a:pPr>
            <a:br/>
            <a:r>
              <a:t>I contenuti del Modulo - comprensivi di dati, notizie, informazioni, immagini, grafici, disegni, marchi e nomi a dominio - sono di proprietà di UniGens, se non diversamente indicato, coperti da copyright e dalla normativa in materia di proprietà industriale. Non è concessa alcuna licenza né diritto d'uso e pertanto non è consentito riprodurne i contenuti, in tutto o in parte, su alcun supporto, copiarli, pubblicarli e utilizzarli a scopo commerciale senza preventiva autorizzazione scritta di UniGens, salva la possibilità di farne copia per uso esclusivamente personale”</a:t>
            </a:r>
          </a:p>
        </p:txBody>
      </p:sp>
      <p:sp>
        <p:nvSpPr>
          <p:cNvPr id="95" name="Google Shape;83;p13"/>
          <p:cNvSpPr txBox="1"/>
          <p:nvPr>
            <p:ph type="title"/>
          </p:nvPr>
        </p:nvSpPr>
        <p:spPr>
          <a:xfrm>
            <a:off x="234000" y="475200"/>
            <a:ext cx="8690400" cy="306366"/>
          </a:xfrm>
          <a:prstGeom prst="rect">
            <a:avLst/>
          </a:prstGeom>
        </p:spPr>
        <p:txBody>
          <a:bodyPr/>
          <a:lstStyle>
            <a:lvl1pPr defTabSz="804672">
              <a:lnSpc>
                <a:spcPct val="78571"/>
              </a:lnSpc>
              <a:defRPr b="0" sz="2400"/>
            </a:lvl1pPr>
          </a:lstStyle>
          <a:p>
            <a:pPr/>
            <a:r>
              <a:t>Disclaimer</a:t>
            </a:r>
          </a:p>
        </p:txBody>
      </p:sp>
      <p:pic>
        <p:nvPicPr>
          <p:cNvPr id="96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0801" y="6497999"/>
            <a:ext cx="1108569" cy="1620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86;p13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Segnaposto testo 2"/>
          <p:cNvSpPr txBox="1"/>
          <p:nvPr>
            <p:ph type="body" idx="1"/>
          </p:nvPr>
        </p:nvSpPr>
        <p:spPr>
          <a:xfrm>
            <a:off x="230399" y="1258026"/>
            <a:ext cx="8683202" cy="4499307"/>
          </a:xfrm>
          <a:prstGeom prst="rect">
            <a:avLst/>
          </a:prstGeom>
        </p:spPr>
        <p:txBody>
          <a:bodyPr/>
          <a:lstStyle/>
          <a:p>
            <a:pPr marL="0" indent="1779" algn="just" defTabSz="662193">
              <a:spcBef>
                <a:spcPts val="0"/>
              </a:spcBef>
              <a:buSzTx/>
              <a:buNone/>
              <a:defRPr sz="1520">
                <a:latin typeface="Calibri"/>
                <a:ea typeface="Calibri"/>
                <a:cs typeface="Calibri"/>
                <a:sym typeface="Calibri"/>
              </a:defRPr>
            </a:pPr>
            <a:r>
              <a:t>L'</a:t>
            </a:r>
            <a:r>
              <a:rPr b="1"/>
              <a:t>educazione finanziaria</a:t>
            </a:r>
            <a:r>
              <a:t>, </a:t>
            </a:r>
            <a:r>
              <a:t>integrata all’educazione civica, </a:t>
            </a:r>
            <a:r>
              <a:rPr b="1"/>
              <a:t>aiuta gli studenti a sviluppare una comprensione più ampia del ruolo del denaro nella società e li prepara a diventare cittadini consapevoli e responsabili</a:t>
            </a:r>
            <a:r>
              <a:t>. </a:t>
            </a:r>
          </a:p>
          <a:p>
            <a:pPr marL="0" indent="110364" algn="just" defTabSz="662193">
              <a:spcBef>
                <a:spcPts val="0"/>
              </a:spcBef>
              <a:buSzTx/>
              <a:buNone/>
              <a:defRPr sz="152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779" algn="just" defTabSz="662193">
              <a:spcBef>
                <a:spcPts val="0"/>
              </a:spcBef>
              <a:buSzTx/>
              <a:buNone/>
              <a:defRPr sz="1520">
                <a:latin typeface="Calibri"/>
                <a:ea typeface="Calibri"/>
                <a:cs typeface="Calibri"/>
                <a:sym typeface="Calibri"/>
              </a:defRPr>
            </a:pPr>
            <a:r>
              <a:t>Attraverso attività e dibattiti, </a:t>
            </a:r>
            <a:r>
              <a:rPr b="1"/>
              <a:t>potranno esplorare il legame tra denaro, cittadinanza e responsabilità sociale</a:t>
            </a:r>
            <a:r>
              <a:t>, imparando come le loro azioni finanziarie possono influenzare la comunità e il mondo circostante.</a:t>
            </a:r>
          </a:p>
          <a:p>
            <a:pPr marL="0" indent="110364" algn="just" defTabSz="662193">
              <a:spcBef>
                <a:spcPts val="0"/>
              </a:spcBef>
              <a:buSzTx/>
              <a:buNone/>
              <a:defRPr sz="152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779" algn="just" defTabSz="662193">
              <a:spcBef>
                <a:spcPts val="0"/>
              </a:spcBef>
              <a:buSzTx/>
              <a:buNone/>
              <a:defRPr b="1" sz="1520">
                <a:latin typeface="Calibri"/>
                <a:ea typeface="Calibri"/>
                <a:cs typeface="Calibri"/>
                <a:sym typeface="Calibri"/>
              </a:defRPr>
            </a:pPr>
            <a:r>
              <a:t>Con questo percorso alleniamo</a:t>
            </a:r>
            <a:r>
              <a:rPr b="0"/>
              <a:t> le</a:t>
            </a:r>
          </a:p>
          <a:p>
            <a:pPr marL="0" indent="1779" algn="ctr" defTabSz="662193">
              <a:spcBef>
                <a:spcPts val="0"/>
              </a:spcBef>
              <a:buSzTx/>
              <a:buNone/>
              <a:defRPr b="1" sz="1520">
                <a:latin typeface="Calibri"/>
                <a:ea typeface="Calibri"/>
                <a:cs typeface="Calibri"/>
                <a:sym typeface="Calibri"/>
              </a:defRPr>
            </a:pPr>
            <a:r>
              <a:t>COMPETENZE CHIAVE EUROPEE</a:t>
            </a:r>
          </a:p>
          <a:p>
            <a:pPr marL="0" indent="110364" algn="just" defTabSz="662193">
              <a:spcBef>
                <a:spcPts val="0"/>
              </a:spcBef>
              <a:buSzTx/>
              <a:buNone/>
              <a:defRPr sz="152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75913" indent="-165547" algn="just" defTabSz="662193">
              <a:spcBef>
                <a:spcPts val="0"/>
              </a:spcBef>
              <a:buClr>
                <a:srgbClr val="000000"/>
              </a:buClr>
              <a:buSzPts val="1500"/>
              <a:defRPr b="1" sz="1520">
                <a:latin typeface="Calibri"/>
                <a:ea typeface="Calibri"/>
                <a:cs typeface="Calibri"/>
                <a:sym typeface="Calibri"/>
              </a:defRPr>
            </a:pPr>
            <a:r>
              <a:t>LA COMPETENZA MATEMATICA E LE COMPETENZE DI BASE IN CAMPO SCIENTIFICO E TECNOLOGICO</a:t>
            </a:r>
            <a:r>
              <a:rPr b="0"/>
              <a:t>: per risolvere problemi in situazioni quotidiane (spesa, budget,…)</a:t>
            </a:r>
          </a:p>
          <a:p>
            <a:pPr marL="275913" indent="-165547" algn="just" defTabSz="662193">
              <a:spcBef>
                <a:spcPts val="0"/>
              </a:spcBef>
              <a:buClr>
                <a:srgbClr val="000000"/>
              </a:buClr>
              <a:buSzPts val="1500"/>
              <a:defRPr sz="152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75913" indent="-165547" algn="just" defTabSz="662193">
              <a:spcBef>
                <a:spcPts val="0"/>
              </a:spcBef>
              <a:buClr>
                <a:srgbClr val="000000"/>
              </a:buClr>
              <a:buSzPts val="1500"/>
              <a:defRPr b="1" sz="1520">
                <a:latin typeface="Calibri"/>
                <a:ea typeface="Calibri"/>
                <a:cs typeface="Calibri"/>
                <a:sym typeface="Calibri"/>
              </a:defRPr>
            </a:pPr>
            <a:r>
              <a:t>COMPETENZE SOCIALI E CIVICHE</a:t>
            </a:r>
            <a:r>
              <a:rPr b="0"/>
              <a:t>: riguardano tutte quelle competenze personali, interpersonali e interculturali e tutte le forme di comportamento che consentono alle persone di partecipare in modo efficace e costruttivo alla vita sociale e lavorativa</a:t>
            </a:r>
          </a:p>
          <a:p>
            <a:pPr marL="275913" indent="-165547" algn="just" defTabSz="662193">
              <a:spcBef>
                <a:spcPts val="0"/>
              </a:spcBef>
              <a:buClr>
                <a:srgbClr val="000000"/>
              </a:buClr>
              <a:buSzPts val="1500"/>
              <a:defRPr sz="152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75913" indent="-165547" algn="just" defTabSz="662193">
              <a:spcBef>
                <a:spcPts val="0"/>
              </a:spcBef>
              <a:buClr>
                <a:srgbClr val="000000"/>
              </a:buClr>
              <a:buSzPts val="1500"/>
              <a:defRPr b="1" sz="1520">
                <a:latin typeface="Calibri"/>
                <a:ea typeface="Calibri"/>
                <a:cs typeface="Calibri"/>
                <a:sym typeface="Calibri"/>
              </a:defRPr>
            </a:pPr>
            <a:r>
              <a:t>SENSO DI INIZIATIVA E IMPRENDITORIALITA’</a:t>
            </a:r>
            <a:r>
              <a:rPr b="0"/>
              <a:t>: promozione della capacità di prendere decisioni consapevoli ed efficaci nella gestione delle risorse finanziarie personali, inclusa la pianificazione finanziaria, il risparmio e la gestione dei budget</a:t>
            </a:r>
          </a:p>
        </p:txBody>
      </p:sp>
      <p:pic>
        <p:nvPicPr>
          <p:cNvPr id="101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Educazione Finanziaria e Competenze Chiave Europee"/>
          <p:cNvSpPr txBox="1"/>
          <p:nvPr/>
        </p:nvSpPr>
        <p:spPr>
          <a:xfrm>
            <a:off x="184254" y="505216"/>
            <a:ext cx="7066551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Educazione Finanziaria e Competenze Chiave Europee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egnaposto testo 2"/>
          <p:cNvSpPr txBox="1"/>
          <p:nvPr>
            <p:ph type="body" idx="1"/>
          </p:nvPr>
        </p:nvSpPr>
        <p:spPr>
          <a:xfrm>
            <a:off x="219370" y="1085446"/>
            <a:ext cx="8750708" cy="5146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L’educazione finanziaria</a:t>
            </a:r>
            <a:r>
              <a:rPr b="0"/>
              <a:t>, ponendosi l’obiettivo di insegnare a gestire il denaro in maniera corretta per raggiungere i propri obiettivi di spesa, </a:t>
            </a:r>
            <a:r>
              <a:t>permette di sviluppare la capacità di pianificazione nel medio-lungo termine</a:t>
            </a:r>
            <a:r>
              <a:rPr b="0"/>
              <a:t>, essenziale per favorire lo sviluppo di società realmente sostenibili.</a:t>
            </a: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b="1" sz="9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Rinunciare a consumare interamente il nostro reddito oggi, significa metterci in condizione di raggiungere un traguardo di maggior valore domani</a:t>
            </a:r>
            <a:r>
              <a:rPr b="0"/>
              <a:t>. Ma è nell’acquisizione di questa prospettiva intertemporale che si incontra la maggiore difficoltà: diversi studi, infatti, hanno mostrato che la tendenza prevalente è di privilegiare il presente a scapito del futuro.</a:t>
            </a:r>
          </a:p>
          <a:p>
            <a:pPr marL="0" indent="1161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Lo stesso  tipo di distorsione si ritrova nelle </a:t>
            </a:r>
            <a:r>
              <a:rPr b="1"/>
              <a:t>scelte di utilizzo delle risorse naturali: una gestione sostenibile dovrebbe basarsi su una logica di lungo periodo e guardare anche alle necessità future</a:t>
            </a:r>
            <a:r>
              <a:t>. </a:t>
            </a:r>
          </a:p>
          <a:p>
            <a:pPr marL="0" indent="1161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L’educazione finanziaria, </a:t>
            </a:r>
            <a:r>
              <a:rPr b="1"/>
              <a:t>suggerendo agli individui strategie per la gestione di una risorsa limitata come il denaro e abituandoli a ragionare in termini di scelte intertemporali</a:t>
            </a:r>
            <a:r>
              <a:t>, può fornire </a:t>
            </a:r>
            <a:r>
              <a:rPr b="1"/>
              <a:t>spunti utili a promuovere un approccio sostenibile</a:t>
            </a:r>
            <a:r>
              <a:t> ed efficiente all’uso di altre risorse scarse quali, ad esempio, quelle naturali.</a:t>
            </a: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8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Essa è inoltre stata indicata </a:t>
            </a:r>
            <a:r>
              <a:rPr b="1"/>
              <a:t>tra i fattori abilitanti al raggiungimento degli obiettivi di sviluppo sostenibile</a:t>
            </a:r>
            <a:r>
              <a:t> (SDGs, Sustainable Development Goals) contenuti nell’</a:t>
            </a:r>
            <a:r>
              <a:rPr b="1"/>
              <a:t>Agenda 2030 delle Nazioni Unite</a:t>
            </a:r>
            <a:r>
              <a:t>. Un buon livello di alfabetizzazione finanziaria permette infatti di costruire un mondo più sostenibile anche sotto il profilo sociale e ambientale, poiché – </a:t>
            </a:r>
            <a:r>
              <a:rPr b="1"/>
              <a:t>favorendo l’inclusione</a:t>
            </a:r>
            <a:r>
              <a:t> – </a:t>
            </a:r>
            <a:r>
              <a:rPr b="1"/>
              <a:t>aiuta a colmare le lacune e a mitigare le disuguaglianze</a:t>
            </a:r>
            <a:r>
              <a:t>.</a:t>
            </a:r>
          </a:p>
          <a:p>
            <a:pPr marL="0" indent="116172" algn="just" defTabSz="697046">
              <a:lnSpc>
                <a:spcPct val="90000"/>
              </a:lnSpc>
              <a:spcBef>
                <a:spcPts val="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Educazione Finanziaria e Obiettivi di Sviluppo Sostenibile"/>
          <p:cNvSpPr txBox="1"/>
          <p:nvPr/>
        </p:nvSpPr>
        <p:spPr>
          <a:xfrm>
            <a:off x="219370" y="505217"/>
            <a:ext cx="8750708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alibri"/>
                <a:ea typeface="Calibri"/>
                <a:cs typeface="Calibri"/>
                <a:sym typeface="Calibri"/>
              </a:defRPr>
            </a:pPr>
            <a:r>
              <a:t>Educazione Finanziaria e Obiettivi di Sviluppo Sostenibile</a:t>
            </a:r>
            <a:r>
              <a:t>            </a:t>
            </a:r>
          </a:p>
        </p:txBody>
      </p:sp>
      <p:pic>
        <p:nvPicPr>
          <p:cNvPr id="107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Segnaposto testo 2"/>
          <p:cNvSpPr txBox="1"/>
          <p:nvPr>
            <p:ph type="body" idx="1"/>
          </p:nvPr>
        </p:nvSpPr>
        <p:spPr>
          <a:xfrm>
            <a:off x="190800" y="1100333"/>
            <a:ext cx="8762401" cy="481469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marL="1016000" indent="-9235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Fase 1</a:t>
            </a:r>
            <a:r>
              <a:rPr b="0" i="1"/>
              <a:t>:</a:t>
            </a:r>
            <a:r>
              <a:rPr b="0"/>
              <a:t>   a) </a:t>
            </a:r>
            <a:r>
              <a:rPr b="0"/>
              <a:t>somministrazione ai partecipanti, su base volontaria, di un </a:t>
            </a:r>
            <a:r>
              <a:t>questionario iniziale </a:t>
            </a:r>
            <a:r>
              <a:rPr b="0"/>
              <a:t>semplice</a:t>
            </a:r>
            <a:endParaRPr b="0"/>
          </a:p>
          <a:p>
            <a:pPr lvl="1" marL="1016000" indent="-9235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               </a:t>
            </a:r>
            <a:r>
              <a:rPr b="0"/>
              <a:t>b)  i</a:t>
            </a:r>
            <a:r>
              <a:t>nterventi in aula </a:t>
            </a:r>
            <a:r>
              <a:rPr b="0"/>
              <a:t>a cura dei </a:t>
            </a:r>
            <a:r>
              <a:t>volontari UniGens </a:t>
            </a:r>
            <a:r>
              <a:rPr b="0"/>
              <a:t>per un totale di 6 ore, finalizzati a:</a:t>
            </a:r>
          </a:p>
          <a:p>
            <a:pPr lvl="3" marL="1136877" indent="-169644" algn="just" defTabSz="859536">
              <a:spcBef>
                <a:spcPts val="100"/>
              </a:spcBef>
              <a:buClrTx/>
              <a:buSzPct val="100000"/>
              <a:buFontTx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introdurre i concetti di base sulla moneta</a:t>
            </a:r>
          </a:p>
          <a:p>
            <a:pPr lvl="3" marL="1136877" indent="-169644" algn="just" defTabSz="859536">
              <a:spcBef>
                <a:spcPts val="100"/>
              </a:spcBef>
              <a:buClrTx/>
              <a:buSzPct val="100000"/>
              <a:buFontTx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comprendere il valore del denaro</a:t>
            </a:r>
          </a:p>
          <a:p>
            <a:pPr lvl="3" marL="1136877" indent="-169644" algn="just" defTabSz="859536">
              <a:spcBef>
                <a:spcPts val="100"/>
              </a:spcBef>
              <a:buClrTx/>
              <a:buSzPct val="100000"/>
              <a:buFontTx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gestire e controllare le transazioni di carattere economico-finanziario</a:t>
            </a:r>
          </a:p>
          <a:p>
            <a:pPr lvl="3" marL="1136877" indent="-169644" algn="just" defTabSz="859536">
              <a:spcBef>
                <a:spcPts val="100"/>
              </a:spcBef>
              <a:buClrTx/>
              <a:buSzPct val="100000"/>
              <a:buFontTx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gestire i risparmi </a:t>
            </a:r>
          </a:p>
          <a:p>
            <a:pPr lvl="3" marL="1136877" indent="-169644" algn="just" defTabSz="859536">
              <a:spcBef>
                <a:spcPts val="100"/>
              </a:spcBef>
              <a:buClrTx/>
              <a:buSzPct val="100000"/>
              <a:buFontTx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comprendere l’impatto socio-ambientale dei comportamenti di individui e organizzazioni</a:t>
            </a:r>
          </a:p>
          <a:p>
            <a:pPr marL="0" indent="143255" algn="just" defTabSz="859536">
              <a:spcBef>
                <a:spcPts val="1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marL="762000" indent="-6695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Fase 2</a:t>
            </a:r>
            <a:r>
              <a:rPr b="0" i="1"/>
              <a:t>:</a:t>
            </a:r>
            <a:r>
              <a:rPr b="0"/>
              <a:t> </a:t>
            </a:r>
            <a:r>
              <a:rPr b="0"/>
              <a:t>i </a:t>
            </a:r>
            <a:r>
              <a:t>partecipanti</a:t>
            </a:r>
            <a:r>
              <a:rPr b="0"/>
              <a:t>, attraverso un’</a:t>
            </a:r>
            <a:r>
              <a:t>attività di gruppo (compito di realtà) </a:t>
            </a:r>
            <a:r>
              <a:rPr b="0"/>
              <a:t>coordinata dai </a:t>
            </a:r>
            <a:r>
              <a:t>tutor interni della scuola</a:t>
            </a:r>
            <a:r>
              <a:rPr b="0"/>
              <a:t>,</a:t>
            </a:r>
            <a:r>
              <a:t> applicano quanto appreso</a:t>
            </a:r>
          </a:p>
          <a:p>
            <a:pPr marL="0" indent="143255" algn="just" defTabSz="859536">
              <a:spcBef>
                <a:spcPts val="1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749300" indent="-6568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Fase 3</a:t>
            </a:r>
            <a:r>
              <a:rPr b="0" i="1"/>
              <a:t>:</a:t>
            </a:r>
            <a:r>
              <a:rPr b="0"/>
              <a:t> a) </a:t>
            </a:r>
            <a:r>
              <a:t>chiusura delle attività svolte</a:t>
            </a:r>
            <a:r>
              <a:rPr b="0"/>
              <a:t> attraverso una </a:t>
            </a:r>
            <a:r>
              <a:t>sessione di confronto</a:t>
            </a:r>
            <a:r>
              <a:rPr b="0"/>
              <a:t> (Circle Time)</a:t>
            </a:r>
            <a:endParaRPr b="0"/>
          </a:p>
          <a:p>
            <a:pPr marL="749300" indent="-6568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             b) somministrazione ai partecipanti, su base volontaria, di un </a:t>
            </a:r>
            <a:r>
              <a:t>questionario di gradimento </a:t>
            </a:r>
          </a:p>
          <a:p>
            <a:pPr marL="749300" indent="-656844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e valutativo</a:t>
            </a:r>
          </a:p>
          <a:p>
            <a:pPr marL="0" indent="143255" algn="just" defTabSz="859536">
              <a:spcBef>
                <a:spcPts val="100"/>
              </a:spcBef>
              <a:buSzTx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152400" algn="just"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Il programma di </a:t>
            </a:r>
            <a:r>
              <a:rPr b="1"/>
              <a:t>Educazione Finanziaria</a:t>
            </a:r>
            <a:r>
              <a:t>, coerentemente con l’attività di volontariato, è rivolta a tutti gli studenti e prevede, soprattutto nella scuola primaria, </a:t>
            </a:r>
            <a:r>
              <a:rPr b="1"/>
              <a:t>percorsi inclusivi</a:t>
            </a:r>
            <a:r>
              <a:t>. Per tale motivo le presentazioni in aula sono corredate da immagini, video e problemi di semplice soluzione.</a:t>
            </a:r>
          </a:p>
        </p:txBody>
      </p:sp>
      <p:sp>
        <p:nvSpPr>
          <p:cNvPr id="111" name="Programma delle attività di Educazione Finanziaria"/>
          <p:cNvSpPr txBox="1"/>
          <p:nvPr/>
        </p:nvSpPr>
        <p:spPr>
          <a:xfrm>
            <a:off x="259511" y="505216"/>
            <a:ext cx="6480380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Programma delle attività di Educazione Finanziaria</a:t>
            </a:r>
          </a:p>
        </p:txBody>
      </p:sp>
      <p:pic>
        <p:nvPicPr>
          <p:cNvPr id="112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Segnaposto testo 2"/>
          <p:cNvSpPr txBox="1"/>
          <p:nvPr>
            <p:ph type="body" idx="1"/>
          </p:nvPr>
        </p:nvSpPr>
        <p:spPr>
          <a:xfrm>
            <a:off x="212450" y="1082961"/>
            <a:ext cx="8495570" cy="49873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94488" defTabSz="566927">
              <a:spcBef>
                <a:spcPts val="100"/>
              </a:spcBef>
              <a:buSzTx/>
              <a:buNone/>
              <a:defRPr b="1" sz="1300">
                <a:latin typeface="Calibri"/>
                <a:ea typeface="Calibri"/>
                <a:cs typeface="Calibri"/>
                <a:sym typeface="Calibri"/>
              </a:defRPr>
            </a:pPr>
            <a:r>
              <a:t>Introduzione ai concetti di base sul denaro</a:t>
            </a:r>
            <a:r>
              <a:rPr b="0"/>
              <a:t>: 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presentare monete e banconote in uso nell’UE; 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comprendere che il danaro serve come mezzo di scambio per retribuire il lavoro ed acquistare beni e servizi</a:t>
            </a:r>
          </a:p>
          <a:p>
            <a:pPr marL="0" indent="94488" defTabSz="566927">
              <a:spcBef>
                <a:spcPts val="100"/>
              </a:spcBef>
              <a:buSzTx/>
              <a:buNone/>
              <a:defRPr sz="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94488" defTabSz="566927">
              <a:spcBef>
                <a:spcPts val="100"/>
              </a:spcBef>
              <a:buSzTx/>
              <a:buNone/>
              <a:defRPr b="1" sz="1300">
                <a:latin typeface="Calibri"/>
                <a:ea typeface="Calibri"/>
                <a:cs typeface="Calibri"/>
                <a:sym typeface="Calibri"/>
              </a:defRPr>
            </a:pPr>
            <a:r>
              <a:t>Comprendere il valore del denaro</a:t>
            </a:r>
            <a:r>
              <a:rPr b="0"/>
              <a:t>: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sapere che per lo stesso bene esistono prezzi differenti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calcolare quanti beni si possono acquistare con un determinato budget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capire la differenza tra bisogni e desideri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conoscere il concetto di «bene pubblico» e sapere che il costo è sostenuto dalla collettività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sapere che la moneta, come le risorse naturali, non è disponibile illimitatamente e che è prudente mantenerne una riserva</a:t>
            </a:r>
          </a:p>
          <a:p>
            <a:pPr marL="0" indent="0" defTabSz="566927">
              <a:spcBef>
                <a:spcPts val="100"/>
              </a:spcBef>
              <a:buSzTx/>
              <a:buNone/>
              <a:defRPr sz="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94488" defTabSz="566927">
              <a:spcBef>
                <a:spcPts val="100"/>
              </a:spcBef>
              <a:buSzTx/>
              <a:buNone/>
              <a:defRPr b="1" sz="1300">
                <a:latin typeface="Calibri"/>
                <a:ea typeface="Calibri"/>
                <a:cs typeface="Calibri"/>
                <a:sym typeface="Calibri"/>
              </a:defRPr>
            </a:pPr>
            <a:r>
              <a:t>Gestire e controllare le transazioni di carattere economico-finanziario</a:t>
            </a:r>
            <a:r>
              <a:rPr b="0"/>
              <a:t>: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saper definire un prezzo unitario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utilizzare contanti e calcolare correttamente un resto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conoscere l’esistenza di pagamenti alternativi al contante</a:t>
            </a:r>
          </a:p>
          <a:p>
            <a:pPr marL="0" indent="0" defTabSz="566927">
              <a:spcBef>
                <a:spcPts val="100"/>
              </a:spcBef>
              <a:buSzTx/>
              <a:buNone/>
              <a:defRPr sz="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94488" defTabSz="566927">
              <a:spcBef>
                <a:spcPts val="100"/>
              </a:spcBef>
              <a:buSzTx/>
              <a:buNone/>
              <a:defRPr b="1" sz="1300">
                <a:latin typeface="Calibri"/>
                <a:ea typeface="Calibri"/>
                <a:cs typeface="Calibri"/>
                <a:sym typeface="Calibri"/>
              </a:defRPr>
            </a:pPr>
            <a:r>
              <a:t>Gestire i risparmi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conoscere il concetto di risparmio e le principali ragioni per cui bisogna risparmiare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capire che il risparmio deriva dal reddito che non viene speso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capire che il risparmio può essere remunerato e generare interessi</a:t>
            </a:r>
          </a:p>
          <a:p>
            <a:pPr marL="0" indent="94488" defTabSz="566927">
              <a:spcBef>
                <a:spcPts val="100"/>
              </a:spcBef>
              <a:buSzTx/>
              <a:buNone/>
              <a:defRPr b="1" sz="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94488" defTabSz="566927">
              <a:spcBef>
                <a:spcPts val="100"/>
              </a:spcBef>
              <a:buSzTx/>
              <a:buNone/>
              <a:defRPr b="1" sz="1300">
                <a:latin typeface="Calibri"/>
                <a:ea typeface="Calibri"/>
                <a:cs typeface="Calibri"/>
                <a:sym typeface="Calibri"/>
              </a:defRPr>
            </a:pPr>
            <a:r>
              <a:t>Impatto socio-ambientale dei comportamenti di individui e organizzazioni 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sapere che la tutela dell’ambiente richiede l’adozione di adeguati comportamenti personali e collettivi</a:t>
            </a:r>
          </a:p>
          <a:p>
            <a:pPr marL="283463" indent="-188976" defTabSz="566927">
              <a:spcBef>
                <a:spcPts val="100"/>
              </a:spcBef>
              <a:buClr>
                <a:srgbClr val="000000"/>
              </a:buClr>
              <a:buSzPts val="1300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conoscere alcuni obiettivi dell’Agenda 2030 delle Nazioni Unite</a:t>
            </a:r>
          </a:p>
        </p:txBody>
      </p:sp>
      <p:sp>
        <p:nvSpPr>
          <p:cNvPr id="116" name="Titolo 3"/>
          <p:cNvSpPr txBox="1"/>
          <p:nvPr>
            <p:ph type="title"/>
          </p:nvPr>
        </p:nvSpPr>
        <p:spPr>
          <a:xfrm>
            <a:off x="257352" y="376744"/>
            <a:ext cx="8233734" cy="474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Fase 1: Interventi in aula dei volontari UniGens_argomenti</a:t>
            </a:r>
          </a:p>
        </p:txBody>
      </p:sp>
      <p:pic>
        <p:nvPicPr>
          <p:cNvPr id="117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Segnaposto testo 2"/>
          <p:cNvSpPr txBox="1"/>
          <p:nvPr>
            <p:ph type="body" idx="1"/>
          </p:nvPr>
        </p:nvSpPr>
        <p:spPr>
          <a:xfrm>
            <a:off x="264097" y="1160082"/>
            <a:ext cx="8615806" cy="4833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667512">
              <a:spcBef>
                <a:spcPts val="100"/>
              </a:spcBef>
              <a:buSzTx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Per verificare quanto appreso dai partecipanti, </a:t>
            </a:r>
            <a:r>
              <a:t>proponiamo di </a:t>
            </a:r>
            <a:r>
              <a:rPr b="1"/>
              <a:t>realizzare un progetto (compito di realtà) che rappresenti una situazione reale</a:t>
            </a:r>
            <a:r>
              <a:t>:</a:t>
            </a:r>
          </a:p>
          <a:p>
            <a:pPr marL="333756" indent="-222504" algn="just" defTabSz="667512">
              <a:spcBef>
                <a:spcPts val="100"/>
              </a:spcBef>
              <a:buClr>
                <a:srgbClr val="000000"/>
              </a:buClr>
              <a:buSzPts val="1500"/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organizzare la festa di fine anno</a:t>
            </a:r>
            <a:r>
              <a:rPr b="0"/>
              <a:t>, sulla base di un budget assegnato, cercando di ottimizzare le spese attraverso il confronto dei prezzi e valutando anche le conseguenze dell’impatto socio-ambientale dell’attività posta in essere (ad esempio, utilizzo di prodotti locali, energia utilizzata, riciclo dei rifiuti, etc.)</a:t>
            </a:r>
            <a:endParaRPr b="0"/>
          </a:p>
          <a:p>
            <a:pPr marL="333756" indent="-222504" algn="just" defTabSz="667512">
              <a:spcBef>
                <a:spcPts val="100"/>
              </a:spcBef>
              <a:buClr>
                <a:srgbClr val="000000"/>
              </a:buClr>
              <a:buSzPts val="1500"/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Con il coinvolgimento dei tutor interni si possono ideare altre tipologie di “compito di realtà” per stimolare i partecipanti ad applicare le conoscenze acquisite ad una situazione reale (e.g. festa a tema, gita scolastica, recupero di un’area giochi; recupero di un parco, etc.)</a:t>
            </a:r>
          </a:p>
          <a:p>
            <a:pPr marL="333756" indent="-222504" algn="just" defTabSz="667512">
              <a:spcBef>
                <a:spcPts val="100"/>
              </a:spcBef>
              <a:buClr>
                <a:srgbClr val="000000"/>
              </a:buClr>
              <a:buSzPts val="1500"/>
              <a:defRPr b="1" sz="15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algn="just" defTabSz="667512">
              <a:spcBef>
                <a:spcPts val="100"/>
              </a:spcBef>
              <a:buSzTx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  <a:r>
              <a:rPr b="0"/>
              <a:t>Essendo una </a:t>
            </a:r>
            <a:r>
              <a:t>situazione-problema, </a:t>
            </a:r>
            <a:r>
              <a:rPr b="0"/>
              <a:t>l’attività da svolgere è un</a:t>
            </a:r>
            <a:r>
              <a:t> compito di realtà </a:t>
            </a:r>
            <a:r>
              <a:rPr b="0"/>
              <a:t>perché:</a:t>
            </a:r>
            <a:endParaRPr b="0"/>
          </a:p>
          <a:p>
            <a:pPr algn="just">
              <a:buClr>
                <a:srgbClr val="000000"/>
              </a:buClr>
              <a:buSzPts val="1500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propone allo studente compiti che ci si trova ad affrontare nel </a:t>
            </a:r>
            <a:r>
              <a:rPr b="1"/>
              <a:t>mondo reale, </a:t>
            </a:r>
            <a:r>
              <a:t>sfruttando appieno la sua </a:t>
            </a:r>
            <a:r>
              <a:rPr b="1"/>
              <a:t>capacità di problem solving</a:t>
            </a:r>
            <a:endParaRPr b="1"/>
          </a:p>
          <a:p>
            <a:pPr algn="just">
              <a:buClr>
                <a:srgbClr val="000000"/>
              </a:buClr>
              <a:buSzPts val="1500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pone </a:t>
            </a:r>
            <a:r>
              <a:rPr b="1"/>
              <a:t>problemi complessi</a:t>
            </a:r>
            <a:r>
              <a:t>, adeguati all’età dello studente, ma aperti a diverse interpretazioni, risposte e scelte;</a:t>
            </a:r>
          </a:p>
          <a:p>
            <a:pPr algn="just">
              <a:buClr>
                <a:srgbClr val="000000"/>
              </a:buClr>
              <a:buSzPts val="1500"/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t>non ha</a:t>
            </a:r>
            <a:r>
              <a:rPr b="0"/>
              <a:t> mai una </a:t>
            </a:r>
            <a:r>
              <a:t>risoluzione unica</a:t>
            </a:r>
            <a:r>
              <a:rPr b="0"/>
              <a:t> e definita, ma può essere svolto da diverse prospettive e punti di vista;</a:t>
            </a:r>
            <a:endParaRPr b="0"/>
          </a:p>
          <a:p>
            <a:pPr algn="just">
              <a:buClr>
                <a:srgbClr val="000000"/>
              </a:buClr>
              <a:buSzPts val="1500"/>
              <a:defRPr b="1" sz="1500">
                <a:latin typeface="Calibri"/>
                <a:ea typeface="Calibri"/>
                <a:cs typeface="Calibri"/>
                <a:sym typeface="Calibri"/>
              </a:defRPr>
            </a:pPr>
            <a:r>
              <a:t>non</a:t>
            </a:r>
            <a:r>
              <a:rPr b="0"/>
              <a:t> si può risolvere in </a:t>
            </a:r>
            <a:r>
              <a:t>poco tempo</a:t>
            </a:r>
          </a:p>
          <a:p>
            <a:pPr algn="just">
              <a:buClr>
                <a:srgbClr val="000000"/>
              </a:buClr>
              <a:buSzPts val="1500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è pensato per essere svolto in gruppo, quindi uno dei requisiti fondamentali per la risoluzione è la </a:t>
            </a:r>
            <a:r>
              <a:rPr b="1"/>
              <a:t>collaborazione </a:t>
            </a:r>
            <a:r>
              <a:t>(cooperative learning)</a:t>
            </a:r>
          </a:p>
          <a:p>
            <a:pPr algn="just">
              <a:buClr>
                <a:srgbClr val="000000"/>
              </a:buClr>
              <a:buSzPts val="1500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adotta una </a:t>
            </a:r>
            <a:r>
              <a:rPr b="1"/>
              <a:t>prospettiva multidisciplinare</a:t>
            </a:r>
            <a:r>
              <a:t>: non si tratta di mettere in campo conoscenze di una sola materia, ma di saper selezionare le informazioni e ragionare in modo completo e critico</a:t>
            </a:r>
          </a:p>
          <a:p>
            <a:pPr algn="just">
              <a:buClr>
                <a:srgbClr val="000000"/>
              </a:buClr>
              <a:buSzPts val="1500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avrà un </a:t>
            </a:r>
            <a:r>
              <a:rPr b="1"/>
              <a:t>prodotto finale</a:t>
            </a:r>
          </a:p>
        </p:txBody>
      </p:sp>
      <p:sp>
        <p:nvSpPr>
          <p:cNvPr id="121" name="Titolo 3"/>
          <p:cNvSpPr txBox="1"/>
          <p:nvPr>
            <p:ph type="title"/>
          </p:nvPr>
        </p:nvSpPr>
        <p:spPr>
          <a:xfrm>
            <a:off x="275125" y="456041"/>
            <a:ext cx="8784457" cy="435944"/>
          </a:xfrm>
          <a:prstGeom prst="rect">
            <a:avLst/>
          </a:prstGeom>
        </p:spPr>
        <p:txBody>
          <a:bodyPr/>
          <a:lstStyle>
            <a:lvl1pPr defTabSz="813816">
              <a:defRPr sz="2400"/>
            </a:lvl1pPr>
          </a:lstStyle>
          <a:p>
            <a:pPr/>
            <a:r>
              <a:t>Fase 2: attività di gruppo (compito di realtà) </a:t>
            </a:r>
          </a:p>
        </p:txBody>
      </p:sp>
      <p:pic>
        <p:nvPicPr>
          <p:cNvPr id="122" name="Google Shape;84;p13" descr="Google Shape;8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gnaposto numero diapositiva 1"/>
          <p:cNvSpPr txBox="1"/>
          <p:nvPr>
            <p:ph type="sldNum" sz="quarter" idx="4294967295"/>
          </p:nvPr>
        </p:nvSpPr>
        <p:spPr>
          <a:xfrm>
            <a:off x="244651" y="6420179"/>
            <a:ext cx="127001" cy="156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Segnaposto testo 2"/>
          <p:cNvSpPr txBox="1"/>
          <p:nvPr>
            <p:ph type="body" sz="half" idx="1"/>
          </p:nvPr>
        </p:nvSpPr>
        <p:spPr>
          <a:xfrm>
            <a:off x="269999" y="1260000"/>
            <a:ext cx="8501220" cy="2124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3047" algn="just" defTabSz="704087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 chiusura delle attività si ipotizza</a:t>
            </a:r>
            <a:r>
              <a:t>:</a:t>
            </a:r>
          </a:p>
          <a:p>
            <a:pPr marL="0" indent="117347" algn="just" defTabSz="704087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5750" indent="-285750" algn="just" defTabSz="704087">
              <a:lnSpc>
                <a:spcPct val="80000"/>
              </a:lnSpc>
              <a:spcBef>
                <a:spcPts val="100"/>
              </a:spcBef>
              <a:buClrTx/>
              <a:buSzPct val="100000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 somministrazione ai partecipanti, sempre su base volontaria, di un </a:t>
            </a:r>
            <a:r>
              <a:rPr b="1"/>
              <a:t>questionario finale</a:t>
            </a:r>
            <a:r>
              <a:t> di gradimento e valutativo</a:t>
            </a:r>
          </a:p>
          <a:p>
            <a:pPr marL="0" indent="0" algn="just" defTabSz="704087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5750" indent="-285750" algn="just" defTabSz="704087">
              <a:lnSpc>
                <a:spcPct val="80000"/>
              </a:lnSpc>
              <a:spcBef>
                <a:spcPts val="100"/>
              </a:spcBef>
              <a:buClrTx/>
              <a:buSzPct val="100000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una </a:t>
            </a:r>
            <a:r>
              <a:rPr b="1"/>
              <a:t>sessione di confronto</a:t>
            </a:r>
            <a:r>
              <a:t>, alla stregua di un Circle Time, nel corso della quale le classi parallele che hanno realizzato il compito di realtà, illustrano ai loro compagni, ai tutor e ai volontari UniGens le motivazioni alla base delle scelte effettuate e gli ostacoli che hanno dovuto affrontare per giungere alla meta.</a:t>
            </a:r>
          </a:p>
          <a:p>
            <a:pPr marL="285750" indent="-285750" algn="just" defTabSz="704087">
              <a:lnSpc>
                <a:spcPct val="80000"/>
              </a:lnSpc>
              <a:spcBef>
                <a:spcPts val="100"/>
              </a:spcBef>
              <a:buClrTx/>
              <a:buSzPct val="100000"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85750" indent="-285750" algn="just" defTabSz="704087">
              <a:lnSpc>
                <a:spcPct val="80000"/>
              </a:lnSpc>
              <a:spcBef>
                <a:spcPts val="100"/>
              </a:spcBef>
              <a:buClrTx/>
              <a:buSzPct val="100000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il </a:t>
            </a:r>
            <a:r>
              <a:rPr b="1"/>
              <a:t>rilascio di un attestato</a:t>
            </a:r>
            <a:r>
              <a:t> ai partecipanti</a:t>
            </a:r>
          </a:p>
        </p:txBody>
      </p:sp>
      <p:sp>
        <p:nvSpPr>
          <p:cNvPr id="126" name="Titolo 3"/>
          <p:cNvSpPr txBox="1"/>
          <p:nvPr>
            <p:ph type="title"/>
          </p:nvPr>
        </p:nvSpPr>
        <p:spPr>
          <a:xfrm>
            <a:off x="310670" y="407649"/>
            <a:ext cx="8186419" cy="38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Fase 3: Chiusura delle attività svolte </a:t>
            </a:r>
          </a:p>
        </p:txBody>
      </p:sp>
      <p:pic>
        <p:nvPicPr>
          <p:cNvPr id="127" name="Google Shape;84;p13" descr="Google Shape;84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069" y="6417612"/>
            <a:ext cx="1108570" cy="1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