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7" r:id="rId2"/>
    <p:sldId id="660" r:id="rId3"/>
    <p:sldId id="667" r:id="rId4"/>
    <p:sldId id="668" r:id="rId5"/>
    <p:sldId id="666" r:id="rId6"/>
    <p:sldId id="659" r:id="rId7"/>
    <p:sldId id="640" r:id="rId8"/>
    <p:sldId id="669" r:id="rId9"/>
    <p:sldId id="663" r:id="rId10"/>
    <p:sldId id="276" r:id="rId11"/>
    <p:sldId id="665" r:id="rId12"/>
    <p:sldId id="642" r:id="rId13"/>
    <p:sldId id="670" r:id="rId14"/>
    <p:sldId id="641" r:id="rId15"/>
    <p:sldId id="671" r:id="rId16"/>
    <p:sldId id="672" r:id="rId17"/>
    <p:sldId id="673" r:id="rId18"/>
    <p:sldId id="674" r:id="rId19"/>
    <p:sldId id="675" r:id="rId20"/>
    <p:sldId id="676" r:id="rId21"/>
    <p:sldId id="658" r:id="rId22"/>
    <p:sldId id="664" r:id="rId23"/>
    <p:sldId id="650" r:id="rId24"/>
    <p:sldId id="651" r:id="rId25"/>
    <p:sldId id="652" r:id="rId26"/>
    <p:sldId id="653" r:id="rId27"/>
    <p:sldId id="654" r:id="rId28"/>
    <p:sldId id="655" r:id="rId29"/>
    <p:sldId id="657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32"/>
    <p:restoredTop sz="95921"/>
  </p:normalViewPr>
  <p:slideViewPr>
    <p:cSldViewPr snapToGrid="0" snapToObjects="1">
      <p:cViewPr varScale="1">
        <p:scale>
          <a:sx n="99" d="100"/>
          <a:sy n="99" d="100"/>
        </p:scale>
        <p:origin x="19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B033A-4B49-BA4A-B4F4-54DD219EA212}" type="datetimeFigureOut">
              <a:rPr lang="it-IT" smtClean="0"/>
              <a:t>30/09/20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7C0FD-5A7C-C645-8826-A151694FFA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82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C0FD-5A7C-C645-8826-A151694FFA1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9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EDD3C-54CA-FC48-82AD-E10549BAE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1CF762-4B3E-B440-A962-A46DAD808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B5EA34-AB20-844A-9C31-78170A80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6937-71BB-324C-A0AB-3811F6886EDE}" type="datetime1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BAFC86-FB3C-524C-A6CC-46D29AC6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960AD5-72AC-1B4D-9CFA-4519C3C8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8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F4832-0EC5-4E4B-A5F0-D81758FC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154A41-92D6-8646-B750-799740EE6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BA688A-96FE-B44B-8411-FD02CB7B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15C-35DC-3D47-8C43-3D52814F004F}" type="datetime1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3DDCBA-B086-614E-A03C-7BBDBB93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53024E-B16A-0F4E-95F1-DE9FB27C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0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3E9762-6310-4842-9FCA-6DB34AC66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7AAC2D-3690-134C-8CF4-7941F5D8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0EA3C4-C546-BF43-9362-44F9F6FB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711-8317-AA45-935B-C8D3274942ED}" type="datetime1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1A63F-8085-D142-932A-6688A796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310C33-02BA-9B4A-AB36-32D47CFF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3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4416000" y="6705380"/>
            <a:ext cx="3360000" cy="14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5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960000" y="6318251"/>
            <a:ext cx="10272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360000" y="1260000"/>
            <a:ext cx="115776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6173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ternal Slide Picture On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33463"/>
            <a:ext cx="12192000" cy="5824537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1026000"/>
            <a:ext cx="12192000" cy="0"/>
          </a:xfrm>
          <a:prstGeom prst="line">
            <a:avLst/>
          </a:prstGeom>
          <a:noFill/>
          <a:ln w="19050">
            <a:solidFill>
              <a:srgbClr val="2EAEDA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eaLnBrk="1"/>
            <a:endParaRPr lang="en-US" sz="180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1152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60000" y="6314889"/>
            <a:ext cx="369635" cy="3510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Arial" panose="020B0604020202020204" pitchFamily="34" charset="0"/>
              </a:defRPr>
            </a:lvl1pPr>
          </a:lstStyle>
          <a:p>
            <a:fld id="{9DEDD76A-7D96-6F4D-9EDC-9FC108E5A9F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 - 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Gradient"/>
          <p:cNvSpPr/>
          <p:nvPr userDrawn="1"/>
        </p:nvSpPr>
        <p:spPr bwMode="gray">
          <a:xfrm>
            <a:off x="0" y="4280400"/>
            <a:ext cx="12192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7790400" y="4546800"/>
            <a:ext cx="384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200"/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7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4942800"/>
            <a:ext cx="672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3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4546800"/>
            <a:ext cx="672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3279600"/>
            <a:ext cx="109056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720000" y="892800"/>
            <a:ext cx="8884800" cy="22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en-GB" sz="3400" noProof="0" dirty="0">
                <a:latin typeface="+mj-lt"/>
                <a:cs typeface="+mj-cs"/>
              </a:defRPr>
            </a:lvl1pPr>
          </a:lstStyle>
          <a:p>
            <a:pPr lvl="0" defTabSz="966788"/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29527919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A8807-DF4F-654F-B878-F628AE40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9A7A99-26FD-2644-9A82-FDF4BBBE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F2210-0E5C-AB42-9B4C-EB1F3455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4ABF-A9E0-1148-9AD6-5A7FF19EF6A6}" type="datetime1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568B62-4F70-DB49-8507-D0A05A20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4CFD0D-B25E-004D-B843-FD5D53E4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89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3A8B5-D945-5B4C-8369-4A6650E8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89BA99-F7DA-B845-AD62-746D935D3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186BB2-FDB0-4E4D-8B06-360E1D9A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BC0B-8893-AF40-88F0-7D4F0A37AD60}" type="datetime1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D4D384-3F27-1246-8BC5-6D2345F6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94B95D-4D00-AE45-8097-50E9083F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967CD-1336-3840-9F51-47A2F1B5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9A33DD-AC58-A14B-9977-D17404BAA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73DE61-79F1-094A-ABD9-8B96AE2F5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24730C-E88A-9D47-80C7-E63B14E2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DA70-FCD1-2645-9B30-67118442B842}" type="datetime1">
              <a:rPr lang="it-IT" smtClean="0"/>
              <a:t>30/09/20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EE0C08-6B19-5341-BF26-62A46FDC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CCD003-6827-F845-A951-215652A2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12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DE092D-D417-A745-BDC5-446F3B9F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C155F9-803A-E742-AB6D-491D5ABF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5A47CE-7735-A948-8A43-FFDDBBCFE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40B9E0-9F4A-934D-BC8B-628E5BB4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82D8AA-A699-644F-9E58-3B4539222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857B18-2EDD-1041-9878-D9FCAA36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7761-3B57-F54D-978C-800C5986547E}" type="datetime1">
              <a:rPr lang="it-IT" smtClean="0"/>
              <a:t>30/09/20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627AD91-352B-3E4A-B073-932A2DEB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2CEC9A-7793-2F42-8B72-7F5521C3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29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46B5E-C42F-8F41-BEDA-9993DF2C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96059-D2E4-B44F-8C11-3D5DAE66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8B8F-F2BE-CF4D-84A9-A961A6F5912C}" type="datetime1">
              <a:rPr lang="it-IT" smtClean="0"/>
              <a:t>30/09/20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87910F-F6AA-F745-9D4A-E79C533B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50E077-92F6-7D41-AA36-34930BC3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47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FE75A1-1B95-E643-A7F6-3245684F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29CE-BB22-684D-A64C-3F0CDA8A93DA}" type="datetime1">
              <a:rPr lang="it-IT" smtClean="0"/>
              <a:t>30/09/20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B6C2D7-633B-9242-AA4E-CFC019C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CE8F44-455B-E549-B864-9D0E99A3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65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0F870-54C7-F946-ACE6-BA47DF9A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3F9418-A114-0742-8610-637A719B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43AB5-D8C0-5642-8468-BF1A11F6A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B55055-C195-1D40-8580-4539B204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83FE-9EDA-974C-999B-0BE1A92A2F1B}" type="datetime1">
              <a:rPr lang="it-IT" smtClean="0"/>
              <a:t>30/09/20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FCA56F-E171-8D41-B4CA-817463C2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F9E18D-C865-324C-8102-01EAC324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BE3AFD-CD53-F34E-889D-66CEC2DB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961EA9-B96D-F44D-9D5C-ADDD25075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8D1D91-94DB-204B-A861-20F530677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16BE86-104F-6849-AB57-A2831964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87A7-F2E8-7C48-9997-97970056B709}" type="datetime1">
              <a:rPr lang="it-IT" smtClean="0"/>
              <a:t>30/09/20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D510F3-5A4F-1442-8FF4-DD9FFA0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E9F76B-F311-5640-8932-EDF7B7EC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7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D0602E-BFD9-1B42-966D-E2063F9F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0335AA-6190-2141-A53C-D7560D8AB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E41EDC-BE8F-E042-851D-1BEE903C6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1590-0795-9E49-A387-C88F8D5142DD}" type="datetime1">
              <a:rPr lang="it-IT" smtClean="0"/>
              <a:t>30/09/20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01520-5528-254E-8691-E99143B91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52A4F1-9B34-E94C-8AA4-9262BC5E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1184-5734-8C4C-A9BF-00FED5D358A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MSIPCMContentMarking" descr="{&quot;HashCode&quot;:231462397,&quot;Placement&quot;:&quot;Header&quot;,&quot;Top&quot;:0.0,&quot;Left&quot;:399.448334,&quot;SlideWidth&quot;:960,&quot;SlideHeight&quot;:540}">
            <a:extLst>
              <a:ext uri="{FF2B5EF4-FFF2-40B4-BE49-F238E27FC236}">
                <a16:creationId xmlns:a16="http://schemas.microsoft.com/office/drawing/2014/main" id="{E8BB06DE-7B1B-4DEE-8CD5-C96D9CAE5367}"/>
              </a:ext>
            </a:extLst>
          </p:cNvPr>
          <p:cNvSpPr txBox="1"/>
          <p:nvPr userDrawn="1"/>
        </p:nvSpPr>
        <p:spPr>
          <a:xfrm>
            <a:off x="5072994" y="0"/>
            <a:ext cx="2046012" cy="2470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UniCredit" panose="02000506040000020004" pitchFamily="2" charset="0"/>
              </a:rPr>
              <a:t>UniCredit Group - Internal Use Only</a:t>
            </a:r>
            <a:endParaRPr lang="it-IT" sz="1000">
              <a:solidFill>
                <a:srgbClr val="000000"/>
              </a:solidFill>
              <a:latin typeface="UniCredi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3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.xml"/><Relationship Id="rId7" Type="http://schemas.openxmlformats.org/officeDocument/2006/relationships/image" Target="../media/image1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redit.it/it/piccole-imprese/finanziamenti/tutti-i-finanziamenti/finanziamenti-agevolati/microcredito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nicredit.it/it/piccole-imprese/finanziamenti/tutti-i-finanziamenti/finanziamenti-agevolati/microcredito_fondo_central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0000" y="4942800"/>
            <a:ext cx="6720000" cy="543600"/>
          </a:xfrm>
        </p:spPr>
        <p:txBody>
          <a:bodyPr>
            <a:normAutofit/>
          </a:bodyPr>
          <a:lstStyle/>
          <a:p>
            <a:r>
              <a:rPr lang="en-GB" sz="1200"/>
              <a:t>CORSO ON LINE, 24 E 29 SETTEMBRE 2020</a:t>
            </a:r>
          </a:p>
          <a:p>
            <a:endParaRPr lang="en-GB" sz="1200" dirty="0"/>
          </a:p>
        </p:txBody>
      </p:sp>
      <p:sp>
        <p:nvSpPr>
          <p:cNvPr id="8" name="Rettangolo 7"/>
          <p:cNvSpPr/>
          <p:nvPr/>
        </p:nvSpPr>
        <p:spPr>
          <a:xfrm>
            <a:off x="8976320" y="260648"/>
            <a:ext cx="158417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419" y1="27941" x2="11419" y2="27941"/>
                        <a14:foregroundMark x1="19031" y1="35294" x2="19031" y2="35294"/>
                        <a14:foregroundMark x1="23529" y1="22059" x2="23529" y2="22059"/>
                        <a14:foregroundMark x1="23875" y1="44118" x2="23875" y2="44118"/>
                        <a14:foregroundMark x1="40138" y1="33824" x2="40138" y2="33824"/>
                        <a14:foregroundMark x1="48789" y1="35294" x2="48789" y2="35294"/>
                        <a14:foregroundMark x1="56747" y1="36765" x2="56747" y2="36765"/>
                        <a14:foregroundMark x1="61938" y1="32353" x2="61938" y2="32353"/>
                        <a14:foregroundMark x1="60900" y1="55882" x2="60900" y2="55882"/>
                        <a14:foregroundMark x1="64706" y1="57353" x2="64706" y2="57353"/>
                        <a14:foregroundMark x1="64360" y1="36765" x2="64360" y2="36765"/>
                        <a14:foregroundMark x1="66782" y1="35294" x2="66782" y2="35294"/>
                        <a14:foregroundMark x1="66436" y1="55882" x2="66436" y2="55882"/>
                        <a14:foregroundMark x1="69550" y1="36765" x2="69550" y2="36765"/>
                        <a14:foregroundMark x1="71626" y1="36765" x2="71626" y2="36765"/>
                        <a14:foregroundMark x1="73356" y1="32353" x2="73356" y2="32353"/>
                        <a14:foregroundMark x1="75433" y1="36765" x2="75433" y2="36765"/>
                        <a14:foregroundMark x1="77509" y1="35294" x2="77509" y2="35294"/>
                        <a14:foregroundMark x1="79239" y1="32353" x2="79239" y2="32353"/>
                        <a14:foregroundMark x1="81315" y1="36765" x2="81315" y2="36765"/>
                        <a14:foregroundMark x1="84429" y1="36765" x2="84429" y2="36765"/>
                        <a14:foregroundMark x1="86159" y1="35294" x2="86159" y2="35294"/>
                        <a14:foregroundMark x1="79239" y1="54412" x2="79239" y2="54412"/>
                        <a14:foregroundMark x1="77509" y1="60294" x2="77509" y2="60294"/>
                        <a14:foregroundMark x1="76125" y1="60294" x2="76125" y2="60294"/>
                        <a14:foregroundMark x1="73010" y1="57353" x2="73010" y2="57353"/>
                        <a14:foregroundMark x1="70934" y1="57353" x2="70934" y2="57353"/>
                        <a14:foregroundMark x1="68858" y1="60294" x2="68858" y2="60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877273"/>
            <a:ext cx="3618404" cy="851389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FE98637F-8749-D441-A879-212072B8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85" y="2498489"/>
            <a:ext cx="8884800" cy="642086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 Rounded MT Bold" panose="020F0704030504030204" pitchFamily="34" charset="77"/>
              </a:rPr>
              <a:t>Orientamento per Tutor </a:t>
            </a:r>
            <a:r>
              <a:rPr lang="it-IT" sz="3200" b="1" dirty="0" err="1">
                <a:latin typeface="Arial Rounded MT Bold" panose="020F0704030504030204" pitchFamily="34" charset="77"/>
              </a:rPr>
              <a:t>Microcredito</a:t>
            </a:r>
            <a:endParaRPr lang="it-IT" sz="3200" b="1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722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200"/>
              </a:lnSpc>
            </a:pPr>
            <a:endParaRPr lang="en-US" sz="2200" b="1" dirty="0">
              <a:latin typeface="UniCredit"/>
              <a:ea typeface="+mj-ea"/>
              <a:cs typeface="Arial"/>
              <a:sym typeface="UniCredit"/>
            </a:endParaRPr>
          </a:p>
        </p:txBody>
      </p:sp>
      <p:sp>
        <p:nvSpPr>
          <p:cNvPr id="45" name="Rettangolo con angoli arrotondati in diagonale 102">
            <a:extLst>
              <a:ext uri="{FF2B5EF4-FFF2-40B4-BE49-F238E27FC236}">
                <a16:creationId xmlns:a16="http://schemas.microsoft.com/office/drawing/2014/main" id="{FF2818FC-92CB-9E42-A11B-CD9CCBF6A944}"/>
              </a:ext>
            </a:extLst>
          </p:cNvPr>
          <p:cNvSpPr/>
          <p:nvPr/>
        </p:nvSpPr>
        <p:spPr>
          <a:xfrm>
            <a:off x="3153061" y="5733256"/>
            <a:ext cx="6876807" cy="864096"/>
          </a:xfrm>
          <a:custGeom>
            <a:avLst/>
            <a:gdLst/>
            <a:ahLst/>
            <a:cxnLst/>
            <a:rect l="l" t="t" r="r" b="b"/>
            <a:pathLst>
              <a:path w="3456384" h="352433">
                <a:moveTo>
                  <a:pt x="49007" y="0"/>
                </a:moveTo>
                <a:lnTo>
                  <a:pt x="90010" y="0"/>
                </a:lnTo>
                <a:lnTo>
                  <a:pt x="491856" y="0"/>
                </a:lnTo>
                <a:lnTo>
                  <a:pt x="769087" y="0"/>
                </a:lnTo>
                <a:lnTo>
                  <a:pt x="810090" y="0"/>
                </a:lnTo>
                <a:lnTo>
                  <a:pt x="1107524" y="0"/>
                </a:lnTo>
                <a:lnTo>
                  <a:pt x="1148528" y="0"/>
                </a:lnTo>
                <a:lnTo>
                  <a:pt x="1211936" y="0"/>
                </a:lnTo>
                <a:lnTo>
                  <a:pt x="1234937" y="0"/>
                </a:lnTo>
                <a:lnTo>
                  <a:pt x="1550374" y="0"/>
                </a:lnTo>
                <a:lnTo>
                  <a:pt x="1636783" y="0"/>
                </a:lnTo>
                <a:lnTo>
                  <a:pt x="1677787" y="0"/>
                </a:lnTo>
                <a:lnTo>
                  <a:pt x="1827604" y="0"/>
                </a:lnTo>
                <a:lnTo>
                  <a:pt x="1868608" y="0"/>
                </a:lnTo>
                <a:lnTo>
                  <a:pt x="1955017" y="0"/>
                </a:lnTo>
                <a:lnTo>
                  <a:pt x="2270454" y="0"/>
                </a:lnTo>
                <a:lnTo>
                  <a:pt x="2293455" y="0"/>
                </a:lnTo>
                <a:lnTo>
                  <a:pt x="2356863" y="0"/>
                </a:lnTo>
                <a:lnTo>
                  <a:pt x="2397867" y="0"/>
                </a:lnTo>
                <a:lnTo>
                  <a:pt x="2695301" y="0"/>
                </a:lnTo>
                <a:lnTo>
                  <a:pt x="2736304" y="0"/>
                </a:lnTo>
                <a:lnTo>
                  <a:pt x="3013535" y="0"/>
                </a:lnTo>
                <a:lnTo>
                  <a:pt x="3415381" y="0"/>
                </a:lnTo>
                <a:lnTo>
                  <a:pt x="3456384" y="0"/>
                </a:lnTo>
                <a:lnTo>
                  <a:pt x="3456384" y="100695"/>
                </a:lnTo>
                <a:lnTo>
                  <a:pt x="3456384" y="209781"/>
                </a:lnTo>
                <a:lnTo>
                  <a:pt x="3456384" y="310476"/>
                </a:lnTo>
                <a:cubicBezTo>
                  <a:pt x="3456384" y="333649"/>
                  <a:pt x="3434444" y="352433"/>
                  <a:pt x="3407378" y="352433"/>
                </a:cubicBezTo>
                <a:lnTo>
                  <a:pt x="3366374" y="352433"/>
                </a:lnTo>
                <a:lnTo>
                  <a:pt x="2964528" y="352433"/>
                </a:lnTo>
                <a:lnTo>
                  <a:pt x="2687298" y="352433"/>
                </a:lnTo>
                <a:lnTo>
                  <a:pt x="2646294" y="352433"/>
                </a:lnTo>
                <a:lnTo>
                  <a:pt x="2348860" y="352433"/>
                </a:lnTo>
                <a:lnTo>
                  <a:pt x="2307857" y="352433"/>
                </a:lnTo>
                <a:lnTo>
                  <a:pt x="2244448" y="352433"/>
                </a:lnTo>
                <a:lnTo>
                  <a:pt x="2221447" y="352433"/>
                </a:lnTo>
                <a:lnTo>
                  <a:pt x="1906011" y="352433"/>
                </a:lnTo>
                <a:lnTo>
                  <a:pt x="1819601" y="352433"/>
                </a:lnTo>
                <a:lnTo>
                  <a:pt x="1778598" y="352433"/>
                </a:lnTo>
                <a:lnTo>
                  <a:pt x="1628780" y="352433"/>
                </a:lnTo>
                <a:lnTo>
                  <a:pt x="1587777" y="352433"/>
                </a:lnTo>
                <a:lnTo>
                  <a:pt x="1501367" y="352433"/>
                </a:lnTo>
                <a:lnTo>
                  <a:pt x="1185931" y="352433"/>
                </a:lnTo>
                <a:lnTo>
                  <a:pt x="1162929" y="352433"/>
                </a:lnTo>
                <a:lnTo>
                  <a:pt x="1099521" y="352433"/>
                </a:lnTo>
                <a:lnTo>
                  <a:pt x="1058518" y="352433"/>
                </a:lnTo>
                <a:lnTo>
                  <a:pt x="761084" y="352433"/>
                </a:lnTo>
                <a:lnTo>
                  <a:pt x="720080" y="352433"/>
                </a:lnTo>
                <a:lnTo>
                  <a:pt x="442849" y="352433"/>
                </a:lnTo>
                <a:lnTo>
                  <a:pt x="41004" y="352433"/>
                </a:lnTo>
                <a:lnTo>
                  <a:pt x="0" y="352433"/>
                </a:lnTo>
                <a:lnTo>
                  <a:pt x="0" y="251738"/>
                </a:lnTo>
                <a:lnTo>
                  <a:pt x="0" y="142653"/>
                </a:lnTo>
                <a:lnTo>
                  <a:pt x="0" y="41957"/>
                </a:lnTo>
                <a:cubicBezTo>
                  <a:pt x="0" y="18785"/>
                  <a:pt x="21941" y="0"/>
                  <a:pt x="49007" y="0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C0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46" name="Rettangolo con angoli arrotondati in diagonale 102"/>
          <p:cNvSpPr/>
          <p:nvPr/>
        </p:nvSpPr>
        <p:spPr>
          <a:xfrm>
            <a:off x="1798732" y="5733256"/>
            <a:ext cx="1360000" cy="864096"/>
          </a:xfrm>
          <a:prstGeom prst="round2DiagRect">
            <a:avLst>
              <a:gd name="adj1" fmla="val 6594"/>
              <a:gd name="adj2" fmla="val 0"/>
            </a:avLst>
          </a:prstGeom>
          <a:solidFill>
            <a:srgbClr val="00AFD0"/>
          </a:solidFill>
          <a:ln w="12700">
            <a:solidFill>
              <a:srgbClr val="00A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>
              <a:lnSpc>
                <a:spcPct val="80000"/>
              </a:lnSpc>
            </a:pP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44" name="Rettangolo con angoli arrotondati in diagonale 102">
            <a:extLst>
              <a:ext uri="{FF2B5EF4-FFF2-40B4-BE49-F238E27FC236}">
                <a16:creationId xmlns:a16="http://schemas.microsoft.com/office/drawing/2014/main" id="{FF2818FC-92CB-9E42-A11B-CD9CCBF6A944}"/>
              </a:ext>
            </a:extLst>
          </p:cNvPr>
          <p:cNvSpPr/>
          <p:nvPr/>
        </p:nvSpPr>
        <p:spPr>
          <a:xfrm>
            <a:off x="3107625" y="4304080"/>
            <a:ext cx="6876807" cy="1357168"/>
          </a:xfrm>
          <a:custGeom>
            <a:avLst/>
            <a:gdLst/>
            <a:ahLst/>
            <a:cxnLst/>
            <a:rect l="l" t="t" r="r" b="b"/>
            <a:pathLst>
              <a:path w="3456384" h="352433">
                <a:moveTo>
                  <a:pt x="49007" y="0"/>
                </a:moveTo>
                <a:lnTo>
                  <a:pt x="90010" y="0"/>
                </a:lnTo>
                <a:lnTo>
                  <a:pt x="491856" y="0"/>
                </a:lnTo>
                <a:lnTo>
                  <a:pt x="769087" y="0"/>
                </a:lnTo>
                <a:lnTo>
                  <a:pt x="810090" y="0"/>
                </a:lnTo>
                <a:lnTo>
                  <a:pt x="1107524" y="0"/>
                </a:lnTo>
                <a:lnTo>
                  <a:pt x="1148528" y="0"/>
                </a:lnTo>
                <a:lnTo>
                  <a:pt x="1211936" y="0"/>
                </a:lnTo>
                <a:lnTo>
                  <a:pt x="1234937" y="0"/>
                </a:lnTo>
                <a:lnTo>
                  <a:pt x="1550374" y="0"/>
                </a:lnTo>
                <a:lnTo>
                  <a:pt x="1636783" y="0"/>
                </a:lnTo>
                <a:lnTo>
                  <a:pt x="1677787" y="0"/>
                </a:lnTo>
                <a:lnTo>
                  <a:pt x="1827604" y="0"/>
                </a:lnTo>
                <a:lnTo>
                  <a:pt x="1868608" y="0"/>
                </a:lnTo>
                <a:lnTo>
                  <a:pt x="1955017" y="0"/>
                </a:lnTo>
                <a:lnTo>
                  <a:pt x="2270454" y="0"/>
                </a:lnTo>
                <a:lnTo>
                  <a:pt x="2293455" y="0"/>
                </a:lnTo>
                <a:lnTo>
                  <a:pt x="2356863" y="0"/>
                </a:lnTo>
                <a:lnTo>
                  <a:pt x="2397867" y="0"/>
                </a:lnTo>
                <a:lnTo>
                  <a:pt x="2695301" y="0"/>
                </a:lnTo>
                <a:lnTo>
                  <a:pt x="2736304" y="0"/>
                </a:lnTo>
                <a:lnTo>
                  <a:pt x="3013535" y="0"/>
                </a:lnTo>
                <a:lnTo>
                  <a:pt x="3415381" y="0"/>
                </a:lnTo>
                <a:lnTo>
                  <a:pt x="3456384" y="0"/>
                </a:lnTo>
                <a:lnTo>
                  <a:pt x="3456384" y="100695"/>
                </a:lnTo>
                <a:lnTo>
                  <a:pt x="3456384" y="209781"/>
                </a:lnTo>
                <a:lnTo>
                  <a:pt x="3456384" y="310476"/>
                </a:lnTo>
                <a:cubicBezTo>
                  <a:pt x="3456384" y="333649"/>
                  <a:pt x="3434444" y="352433"/>
                  <a:pt x="3407378" y="352433"/>
                </a:cubicBezTo>
                <a:lnTo>
                  <a:pt x="3366374" y="352433"/>
                </a:lnTo>
                <a:lnTo>
                  <a:pt x="2964528" y="352433"/>
                </a:lnTo>
                <a:lnTo>
                  <a:pt x="2687298" y="352433"/>
                </a:lnTo>
                <a:lnTo>
                  <a:pt x="2646294" y="352433"/>
                </a:lnTo>
                <a:lnTo>
                  <a:pt x="2348860" y="352433"/>
                </a:lnTo>
                <a:lnTo>
                  <a:pt x="2307857" y="352433"/>
                </a:lnTo>
                <a:lnTo>
                  <a:pt x="2244448" y="352433"/>
                </a:lnTo>
                <a:lnTo>
                  <a:pt x="2221447" y="352433"/>
                </a:lnTo>
                <a:lnTo>
                  <a:pt x="1906011" y="352433"/>
                </a:lnTo>
                <a:lnTo>
                  <a:pt x="1819601" y="352433"/>
                </a:lnTo>
                <a:lnTo>
                  <a:pt x="1778598" y="352433"/>
                </a:lnTo>
                <a:lnTo>
                  <a:pt x="1628780" y="352433"/>
                </a:lnTo>
                <a:lnTo>
                  <a:pt x="1587777" y="352433"/>
                </a:lnTo>
                <a:lnTo>
                  <a:pt x="1501367" y="352433"/>
                </a:lnTo>
                <a:lnTo>
                  <a:pt x="1185931" y="352433"/>
                </a:lnTo>
                <a:lnTo>
                  <a:pt x="1162929" y="352433"/>
                </a:lnTo>
                <a:lnTo>
                  <a:pt x="1099521" y="352433"/>
                </a:lnTo>
                <a:lnTo>
                  <a:pt x="1058518" y="352433"/>
                </a:lnTo>
                <a:lnTo>
                  <a:pt x="761084" y="352433"/>
                </a:lnTo>
                <a:lnTo>
                  <a:pt x="720080" y="352433"/>
                </a:lnTo>
                <a:lnTo>
                  <a:pt x="442849" y="352433"/>
                </a:lnTo>
                <a:lnTo>
                  <a:pt x="41004" y="352433"/>
                </a:lnTo>
                <a:lnTo>
                  <a:pt x="0" y="352433"/>
                </a:lnTo>
                <a:lnTo>
                  <a:pt x="0" y="251738"/>
                </a:lnTo>
                <a:lnTo>
                  <a:pt x="0" y="142653"/>
                </a:lnTo>
                <a:lnTo>
                  <a:pt x="0" y="41957"/>
                </a:lnTo>
                <a:cubicBezTo>
                  <a:pt x="0" y="18785"/>
                  <a:pt x="21941" y="0"/>
                  <a:pt x="49007" y="0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C0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41" name="Rettangolo con angoli arrotondati in diagonale 102">
            <a:extLst>
              <a:ext uri="{FF2B5EF4-FFF2-40B4-BE49-F238E27FC236}">
                <a16:creationId xmlns:a16="http://schemas.microsoft.com/office/drawing/2014/main" id="{FF2818FC-92CB-9E42-A11B-CD9CCBF6A944}"/>
              </a:ext>
            </a:extLst>
          </p:cNvPr>
          <p:cNvSpPr/>
          <p:nvPr/>
        </p:nvSpPr>
        <p:spPr>
          <a:xfrm>
            <a:off x="3104265" y="3477587"/>
            <a:ext cx="6876807" cy="655668"/>
          </a:xfrm>
          <a:custGeom>
            <a:avLst/>
            <a:gdLst/>
            <a:ahLst/>
            <a:cxnLst/>
            <a:rect l="l" t="t" r="r" b="b"/>
            <a:pathLst>
              <a:path w="3456384" h="352433">
                <a:moveTo>
                  <a:pt x="49007" y="0"/>
                </a:moveTo>
                <a:lnTo>
                  <a:pt x="90010" y="0"/>
                </a:lnTo>
                <a:lnTo>
                  <a:pt x="491856" y="0"/>
                </a:lnTo>
                <a:lnTo>
                  <a:pt x="769087" y="0"/>
                </a:lnTo>
                <a:lnTo>
                  <a:pt x="810090" y="0"/>
                </a:lnTo>
                <a:lnTo>
                  <a:pt x="1107524" y="0"/>
                </a:lnTo>
                <a:lnTo>
                  <a:pt x="1148528" y="0"/>
                </a:lnTo>
                <a:lnTo>
                  <a:pt x="1211936" y="0"/>
                </a:lnTo>
                <a:lnTo>
                  <a:pt x="1234937" y="0"/>
                </a:lnTo>
                <a:lnTo>
                  <a:pt x="1550374" y="0"/>
                </a:lnTo>
                <a:lnTo>
                  <a:pt x="1636783" y="0"/>
                </a:lnTo>
                <a:lnTo>
                  <a:pt x="1677787" y="0"/>
                </a:lnTo>
                <a:lnTo>
                  <a:pt x="1827604" y="0"/>
                </a:lnTo>
                <a:lnTo>
                  <a:pt x="1868608" y="0"/>
                </a:lnTo>
                <a:lnTo>
                  <a:pt x="1955017" y="0"/>
                </a:lnTo>
                <a:lnTo>
                  <a:pt x="2270454" y="0"/>
                </a:lnTo>
                <a:lnTo>
                  <a:pt x="2293455" y="0"/>
                </a:lnTo>
                <a:lnTo>
                  <a:pt x="2356863" y="0"/>
                </a:lnTo>
                <a:lnTo>
                  <a:pt x="2397867" y="0"/>
                </a:lnTo>
                <a:lnTo>
                  <a:pt x="2695301" y="0"/>
                </a:lnTo>
                <a:lnTo>
                  <a:pt x="2736304" y="0"/>
                </a:lnTo>
                <a:lnTo>
                  <a:pt x="3013535" y="0"/>
                </a:lnTo>
                <a:lnTo>
                  <a:pt x="3415381" y="0"/>
                </a:lnTo>
                <a:lnTo>
                  <a:pt x="3456384" y="0"/>
                </a:lnTo>
                <a:lnTo>
                  <a:pt x="3456384" y="100695"/>
                </a:lnTo>
                <a:lnTo>
                  <a:pt x="3456384" y="209781"/>
                </a:lnTo>
                <a:lnTo>
                  <a:pt x="3456384" y="310476"/>
                </a:lnTo>
                <a:cubicBezTo>
                  <a:pt x="3456384" y="333649"/>
                  <a:pt x="3434444" y="352433"/>
                  <a:pt x="3407378" y="352433"/>
                </a:cubicBezTo>
                <a:lnTo>
                  <a:pt x="3366374" y="352433"/>
                </a:lnTo>
                <a:lnTo>
                  <a:pt x="2964528" y="352433"/>
                </a:lnTo>
                <a:lnTo>
                  <a:pt x="2687298" y="352433"/>
                </a:lnTo>
                <a:lnTo>
                  <a:pt x="2646294" y="352433"/>
                </a:lnTo>
                <a:lnTo>
                  <a:pt x="2348860" y="352433"/>
                </a:lnTo>
                <a:lnTo>
                  <a:pt x="2307857" y="352433"/>
                </a:lnTo>
                <a:lnTo>
                  <a:pt x="2244448" y="352433"/>
                </a:lnTo>
                <a:lnTo>
                  <a:pt x="2221447" y="352433"/>
                </a:lnTo>
                <a:lnTo>
                  <a:pt x="1906011" y="352433"/>
                </a:lnTo>
                <a:lnTo>
                  <a:pt x="1819601" y="352433"/>
                </a:lnTo>
                <a:lnTo>
                  <a:pt x="1778598" y="352433"/>
                </a:lnTo>
                <a:lnTo>
                  <a:pt x="1628780" y="352433"/>
                </a:lnTo>
                <a:lnTo>
                  <a:pt x="1587777" y="352433"/>
                </a:lnTo>
                <a:lnTo>
                  <a:pt x="1501367" y="352433"/>
                </a:lnTo>
                <a:lnTo>
                  <a:pt x="1185931" y="352433"/>
                </a:lnTo>
                <a:lnTo>
                  <a:pt x="1162929" y="352433"/>
                </a:lnTo>
                <a:lnTo>
                  <a:pt x="1099521" y="352433"/>
                </a:lnTo>
                <a:lnTo>
                  <a:pt x="1058518" y="352433"/>
                </a:lnTo>
                <a:lnTo>
                  <a:pt x="761084" y="352433"/>
                </a:lnTo>
                <a:lnTo>
                  <a:pt x="720080" y="352433"/>
                </a:lnTo>
                <a:lnTo>
                  <a:pt x="442849" y="352433"/>
                </a:lnTo>
                <a:lnTo>
                  <a:pt x="41004" y="352433"/>
                </a:lnTo>
                <a:lnTo>
                  <a:pt x="0" y="352433"/>
                </a:lnTo>
                <a:lnTo>
                  <a:pt x="0" y="251738"/>
                </a:lnTo>
                <a:lnTo>
                  <a:pt x="0" y="142653"/>
                </a:lnTo>
                <a:lnTo>
                  <a:pt x="0" y="41957"/>
                </a:lnTo>
                <a:cubicBezTo>
                  <a:pt x="0" y="18785"/>
                  <a:pt x="21941" y="0"/>
                  <a:pt x="49007" y="0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C0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5" name="Rettangolo con angoli arrotondati in diagonale 102">
            <a:extLst>
              <a:ext uri="{FF2B5EF4-FFF2-40B4-BE49-F238E27FC236}">
                <a16:creationId xmlns:a16="http://schemas.microsoft.com/office/drawing/2014/main" id="{FF2818FC-92CB-9E42-A11B-CD9CCBF6A944}"/>
              </a:ext>
            </a:extLst>
          </p:cNvPr>
          <p:cNvSpPr/>
          <p:nvPr/>
        </p:nvSpPr>
        <p:spPr>
          <a:xfrm>
            <a:off x="3071664" y="2669519"/>
            <a:ext cx="6876807" cy="655668"/>
          </a:xfrm>
          <a:custGeom>
            <a:avLst/>
            <a:gdLst/>
            <a:ahLst/>
            <a:cxnLst/>
            <a:rect l="l" t="t" r="r" b="b"/>
            <a:pathLst>
              <a:path w="3456384" h="352433">
                <a:moveTo>
                  <a:pt x="49007" y="0"/>
                </a:moveTo>
                <a:lnTo>
                  <a:pt x="90010" y="0"/>
                </a:lnTo>
                <a:lnTo>
                  <a:pt x="491856" y="0"/>
                </a:lnTo>
                <a:lnTo>
                  <a:pt x="769087" y="0"/>
                </a:lnTo>
                <a:lnTo>
                  <a:pt x="810090" y="0"/>
                </a:lnTo>
                <a:lnTo>
                  <a:pt x="1107524" y="0"/>
                </a:lnTo>
                <a:lnTo>
                  <a:pt x="1148528" y="0"/>
                </a:lnTo>
                <a:lnTo>
                  <a:pt x="1211936" y="0"/>
                </a:lnTo>
                <a:lnTo>
                  <a:pt x="1234937" y="0"/>
                </a:lnTo>
                <a:lnTo>
                  <a:pt x="1550374" y="0"/>
                </a:lnTo>
                <a:lnTo>
                  <a:pt x="1636783" y="0"/>
                </a:lnTo>
                <a:lnTo>
                  <a:pt x="1677787" y="0"/>
                </a:lnTo>
                <a:lnTo>
                  <a:pt x="1827604" y="0"/>
                </a:lnTo>
                <a:lnTo>
                  <a:pt x="1868608" y="0"/>
                </a:lnTo>
                <a:lnTo>
                  <a:pt x="1955017" y="0"/>
                </a:lnTo>
                <a:lnTo>
                  <a:pt x="2270454" y="0"/>
                </a:lnTo>
                <a:lnTo>
                  <a:pt x="2293455" y="0"/>
                </a:lnTo>
                <a:lnTo>
                  <a:pt x="2356863" y="0"/>
                </a:lnTo>
                <a:lnTo>
                  <a:pt x="2397867" y="0"/>
                </a:lnTo>
                <a:lnTo>
                  <a:pt x="2695301" y="0"/>
                </a:lnTo>
                <a:lnTo>
                  <a:pt x="2736304" y="0"/>
                </a:lnTo>
                <a:lnTo>
                  <a:pt x="3013535" y="0"/>
                </a:lnTo>
                <a:lnTo>
                  <a:pt x="3415381" y="0"/>
                </a:lnTo>
                <a:lnTo>
                  <a:pt x="3456384" y="0"/>
                </a:lnTo>
                <a:lnTo>
                  <a:pt x="3456384" y="100695"/>
                </a:lnTo>
                <a:lnTo>
                  <a:pt x="3456384" y="209781"/>
                </a:lnTo>
                <a:lnTo>
                  <a:pt x="3456384" y="310476"/>
                </a:lnTo>
                <a:cubicBezTo>
                  <a:pt x="3456384" y="333649"/>
                  <a:pt x="3434444" y="352433"/>
                  <a:pt x="3407378" y="352433"/>
                </a:cubicBezTo>
                <a:lnTo>
                  <a:pt x="3366374" y="352433"/>
                </a:lnTo>
                <a:lnTo>
                  <a:pt x="2964528" y="352433"/>
                </a:lnTo>
                <a:lnTo>
                  <a:pt x="2687298" y="352433"/>
                </a:lnTo>
                <a:lnTo>
                  <a:pt x="2646294" y="352433"/>
                </a:lnTo>
                <a:lnTo>
                  <a:pt x="2348860" y="352433"/>
                </a:lnTo>
                <a:lnTo>
                  <a:pt x="2307857" y="352433"/>
                </a:lnTo>
                <a:lnTo>
                  <a:pt x="2244448" y="352433"/>
                </a:lnTo>
                <a:lnTo>
                  <a:pt x="2221447" y="352433"/>
                </a:lnTo>
                <a:lnTo>
                  <a:pt x="1906011" y="352433"/>
                </a:lnTo>
                <a:lnTo>
                  <a:pt x="1819601" y="352433"/>
                </a:lnTo>
                <a:lnTo>
                  <a:pt x="1778598" y="352433"/>
                </a:lnTo>
                <a:lnTo>
                  <a:pt x="1628780" y="352433"/>
                </a:lnTo>
                <a:lnTo>
                  <a:pt x="1587777" y="352433"/>
                </a:lnTo>
                <a:lnTo>
                  <a:pt x="1501367" y="352433"/>
                </a:lnTo>
                <a:lnTo>
                  <a:pt x="1185931" y="352433"/>
                </a:lnTo>
                <a:lnTo>
                  <a:pt x="1162929" y="352433"/>
                </a:lnTo>
                <a:lnTo>
                  <a:pt x="1099521" y="352433"/>
                </a:lnTo>
                <a:lnTo>
                  <a:pt x="1058518" y="352433"/>
                </a:lnTo>
                <a:lnTo>
                  <a:pt x="761084" y="352433"/>
                </a:lnTo>
                <a:lnTo>
                  <a:pt x="720080" y="352433"/>
                </a:lnTo>
                <a:lnTo>
                  <a:pt x="442849" y="352433"/>
                </a:lnTo>
                <a:lnTo>
                  <a:pt x="41004" y="352433"/>
                </a:lnTo>
                <a:lnTo>
                  <a:pt x="0" y="352433"/>
                </a:lnTo>
                <a:lnTo>
                  <a:pt x="0" y="251738"/>
                </a:lnTo>
                <a:lnTo>
                  <a:pt x="0" y="142653"/>
                </a:lnTo>
                <a:lnTo>
                  <a:pt x="0" y="41957"/>
                </a:lnTo>
                <a:cubicBezTo>
                  <a:pt x="0" y="18785"/>
                  <a:pt x="21941" y="0"/>
                  <a:pt x="49007" y="0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C0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4" name="Rettangolo con angoli arrotondati in diagonale 102">
            <a:extLst>
              <a:ext uri="{FF2B5EF4-FFF2-40B4-BE49-F238E27FC236}">
                <a16:creationId xmlns:a16="http://schemas.microsoft.com/office/drawing/2014/main" id="{FF2818FC-92CB-9E42-A11B-CD9CCBF6A944}"/>
              </a:ext>
            </a:extLst>
          </p:cNvPr>
          <p:cNvSpPr/>
          <p:nvPr/>
        </p:nvSpPr>
        <p:spPr>
          <a:xfrm>
            <a:off x="2927648" y="1700809"/>
            <a:ext cx="7026362" cy="864095"/>
          </a:xfrm>
          <a:custGeom>
            <a:avLst/>
            <a:gdLst/>
            <a:ahLst/>
            <a:cxnLst/>
            <a:rect l="l" t="t" r="r" b="b"/>
            <a:pathLst>
              <a:path w="3456384" h="352433">
                <a:moveTo>
                  <a:pt x="49007" y="0"/>
                </a:moveTo>
                <a:lnTo>
                  <a:pt x="90010" y="0"/>
                </a:lnTo>
                <a:lnTo>
                  <a:pt x="491856" y="0"/>
                </a:lnTo>
                <a:lnTo>
                  <a:pt x="769087" y="0"/>
                </a:lnTo>
                <a:lnTo>
                  <a:pt x="810090" y="0"/>
                </a:lnTo>
                <a:lnTo>
                  <a:pt x="1107524" y="0"/>
                </a:lnTo>
                <a:lnTo>
                  <a:pt x="1148528" y="0"/>
                </a:lnTo>
                <a:lnTo>
                  <a:pt x="1211936" y="0"/>
                </a:lnTo>
                <a:lnTo>
                  <a:pt x="1234937" y="0"/>
                </a:lnTo>
                <a:lnTo>
                  <a:pt x="1550374" y="0"/>
                </a:lnTo>
                <a:lnTo>
                  <a:pt x="1636783" y="0"/>
                </a:lnTo>
                <a:lnTo>
                  <a:pt x="1677787" y="0"/>
                </a:lnTo>
                <a:lnTo>
                  <a:pt x="1827604" y="0"/>
                </a:lnTo>
                <a:lnTo>
                  <a:pt x="1868608" y="0"/>
                </a:lnTo>
                <a:lnTo>
                  <a:pt x="1955017" y="0"/>
                </a:lnTo>
                <a:lnTo>
                  <a:pt x="2270454" y="0"/>
                </a:lnTo>
                <a:lnTo>
                  <a:pt x="2293455" y="0"/>
                </a:lnTo>
                <a:lnTo>
                  <a:pt x="2356863" y="0"/>
                </a:lnTo>
                <a:lnTo>
                  <a:pt x="2397867" y="0"/>
                </a:lnTo>
                <a:lnTo>
                  <a:pt x="2695301" y="0"/>
                </a:lnTo>
                <a:lnTo>
                  <a:pt x="2736304" y="0"/>
                </a:lnTo>
                <a:lnTo>
                  <a:pt x="3013535" y="0"/>
                </a:lnTo>
                <a:lnTo>
                  <a:pt x="3415381" y="0"/>
                </a:lnTo>
                <a:lnTo>
                  <a:pt x="3456384" y="0"/>
                </a:lnTo>
                <a:lnTo>
                  <a:pt x="3456384" y="100695"/>
                </a:lnTo>
                <a:lnTo>
                  <a:pt x="3456384" y="209781"/>
                </a:lnTo>
                <a:lnTo>
                  <a:pt x="3456384" y="310476"/>
                </a:lnTo>
                <a:cubicBezTo>
                  <a:pt x="3456384" y="333649"/>
                  <a:pt x="3434444" y="352433"/>
                  <a:pt x="3407378" y="352433"/>
                </a:cubicBezTo>
                <a:lnTo>
                  <a:pt x="3366374" y="352433"/>
                </a:lnTo>
                <a:lnTo>
                  <a:pt x="2964528" y="352433"/>
                </a:lnTo>
                <a:lnTo>
                  <a:pt x="2687298" y="352433"/>
                </a:lnTo>
                <a:lnTo>
                  <a:pt x="2646294" y="352433"/>
                </a:lnTo>
                <a:lnTo>
                  <a:pt x="2348860" y="352433"/>
                </a:lnTo>
                <a:lnTo>
                  <a:pt x="2307857" y="352433"/>
                </a:lnTo>
                <a:lnTo>
                  <a:pt x="2244448" y="352433"/>
                </a:lnTo>
                <a:lnTo>
                  <a:pt x="2221447" y="352433"/>
                </a:lnTo>
                <a:lnTo>
                  <a:pt x="1906011" y="352433"/>
                </a:lnTo>
                <a:lnTo>
                  <a:pt x="1819601" y="352433"/>
                </a:lnTo>
                <a:lnTo>
                  <a:pt x="1778598" y="352433"/>
                </a:lnTo>
                <a:lnTo>
                  <a:pt x="1628780" y="352433"/>
                </a:lnTo>
                <a:lnTo>
                  <a:pt x="1587777" y="352433"/>
                </a:lnTo>
                <a:lnTo>
                  <a:pt x="1501367" y="352433"/>
                </a:lnTo>
                <a:lnTo>
                  <a:pt x="1185931" y="352433"/>
                </a:lnTo>
                <a:lnTo>
                  <a:pt x="1162929" y="352433"/>
                </a:lnTo>
                <a:lnTo>
                  <a:pt x="1099521" y="352433"/>
                </a:lnTo>
                <a:lnTo>
                  <a:pt x="1058518" y="352433"/>
                </a:lnTo>
                <a:lnTo>
                  <a:pt x="761084" y="352433"/>
                </a:lnTo>
                <a:lnTo>
                  <a:pt x="720080" y="352433"/>
                </a:lnTo>
                <a:lnTo>
                  <a:pt x="442849" y="352433"/>
                </a:lnTo>
                <a:lnTo>
                  <a:pt x="41004" y="352433"/>
                </a:lnTo>
                <a:lnTo>
                  <a:pt x="0" y="352433"/>
                </a:lnTo>
                <a:lnTo>
                  <a:pt x="0" y="251738"/>
                </a:lnTo>
                <a:lnTo>
                  <a:pt x="0" y="142653"/>
                </a:lnTo>
                <a:lnTo>
                  <a:pt x="0" y="41957"/>
                </a:lnTo>
                <a:cubicBezTo>
                  <a:pt x="0" y="18785"/>
                  <a:pt x="21941" y="0"/>
                  <a:pt x="49007" y="0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C0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221159" y="1746756"/>
            <a:ext cx="1661450" cy="7508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48128" y="1746757"/>
            <a:ext cx="1661450" cy="75087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10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75771" y="0"/>
            <a:ext cx="1107802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>
                <a:latin typeface="UniCredit" panose="02000506040000020004" pitchFamily="2" charset="0"/>
              </a:rPr>
              <a:t>Servizi</a:t>
            </a:r>
            <a:r>
              <a:rPr lang="en-US" sz="2400" b="1" dirty="0">
                <a:latin typeface="UniCredit" panose="02000506040000020004" pitchFamily="2" charset="0"/>
              </a:rPr>
              <a:t> di </a:t>
            </a:r>
            <a:r>
              <a:rPr lang="en-US" sz="2400" b="1" dirty="0" err="1">
                <a:latin typeface="UniCredit" panose="02000506040000020004" pitchFamily="2" charset="0"/>
              </a:rPr>
              <a:t>formazione</a:t>
            </a:r>
            <a:r>
              <a:rPr lang="en-US" sz="2400" b="1" dirty="0">
                <a:latin typeface="UniCredit" panose="02000506040000020004" pitchFamily="2" charset="0"/>
              </a:rPr>
              <a:t> e tutorial per micro </a:t>
            </a:r>
            <a:r>
              <a:rPr lang="en-US" sz="2400" b="1" dirty="0" err="1">
                <a:latin typeface="UniCredit" panose="02000506040000020004" pitchFamily="2" charset="0"/>
              </a:rPr>
              <a:t>imprenditori</a:t>
            </a:r>
            <a:r>
              <a:rPr lang="en-US" sz="2400" b="1" dirty="0">
                <a:latin typeface="UniCredit" panose="02000506040000020004" pitchFamily="2" charset="0"/>
              </a:rPr>
              <a:t> </a:t>
            </a:r>
            <a:endParaRPr lang="it-IT" sz="2400" b="1" dirty="0">
              <a:latin typeface="UniCredit" panose="02000506040000020004" pitchFamily="2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64" y="1844824"/>
            <a:ext cx="1318632" cy="4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791744" y="2791961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dirty="0"/>
              <a:t>Potenziali imprenditori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960096" y="2791961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dirty="0"/>
              <a:t>Clienti  del </a:t>
            </a:r>
            <a:r>
              <a:rPr lang="it-IT" sz="1100" dirty="0" err="1"/>
              <a:t>microcredito</a:t>
            </a:r>
            <a:endParaRPr lang="it-IT" sz="11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960096" y="3502750"/>
            <a:ext cx="2648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r>
              <a:rPr lang="it-IT" sz="1100" dirty="0"/>
              <a:t>sviluppare  e accrescere competenze imprenditoriali e finanziarie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791744" y="3502749"/>
            <a:ext cx="2592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r>
              <a:rPr lang="it-IT" sz="1100" dirty="0"/>
              <a:t>supportare i micro imprenditori nella compilazione e definizione del loro business plan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791744" y="4293097"/>
            <a:ext cx="29523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r>
              <a:rPr lang="it-IT" sz="1100" dirty="0"/>
              <a:t>Accesso Gratuito</a:t>
            </a:r>
          </a:p>
          <a:p>
            <a:r>
              <a:rPr lang="it-IT" sz="1100" b="1" dirty="0"/>
              <a:t>7 moduli formativi: </a:t>
            </a:r>
            <a:r>
              <a:rPr lang="it-IT" sz="1100" dirty="0"/>
              <a:t>Introduzione/l'imprenditore/ il mercato/ i Numeri/ il Piano/ Suggerimenti Finali</a:t>
            </a:r>
          </a:p>
          <a:p>
            <a:r>
              <a:rPr lang="it-IT" sz="1100" dirty="0"/>
              <a:t>Attraverso la compilazione dei moduli formativi, viene caricato il proprio business plan.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960096" y="4293097"/>
            <a:ext cx="30835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r>
              <a:rPr lang="it-IT" sz="1100" dirty="0"/>
              <a:t>Accesso Gratuito</a:t>
            </a:r>
          </a:p>
          <a:p>
            <a:r>
              <a:rPr lang="it-IT" sz="1100" dirty="0"/>
              <a:t>Contenuti: Introduzione al mondo dell'imprenditoria/Comunicazione e marketing/Logiche di accesso al credito e forme di finanziamento/ sicurezza e salute nei luoghi di lavoro/ interviste a imprenditori di successo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194" y="1119784"/>
            <a:ext cx="1171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3791744" y="5733257"/>
            <a:ext cx="25922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r>
              <a:rPr lang="it-IT" sz="1100" dirty="0"/>
              <a:t>Attraverso il sito Unicredit.it il chiunque può chiedere le credenziali di accesso (che </a:t>
            </a:r>
            <a:r>
              <a:rPr lang="it-IT" sz="1100" dirty="0" err="1"/>
              <a:t>verrano</a:t>
            </a:r>
            <a:r>
              <a:rPr lang="it-IT" sz="1100" dirty="0"/>
              <a:t> fornite da Unicredit Direct).</a:t>
            </a:r>
          </a:p>
          <a:p>
            <a:pPr marL="0" indent="0">
              <a:buNone/>
            </a:pPr>
            <a:endParaRPr lang="it-IT" sz="11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044868" y="5733256"/>
            <a:ext cx="2984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r>
              <a:rPr lang="it-IT" sz="1100" dirty="0"/>
              <a:t>durante le stipula del contratto il cliente riceverà una lettera con le modalità per ricevere le credenziali</a:t>
            </a:r>
          </a:p>
          <a:p>
            <a:r>
              <a:rPr lang="it-IT" sz="1100" dirty="0"/>
              <a:t>il cliente scrive a </a:t>
            </a:r>
            <a:r>
              <a:rPr lang="it-IT" sz="1100" dirty="0" err="1"/>
              <a:t>UCDirect</a:t>
            </a:r>
            <a:r>
              <a:rPr lang="it-IT" sz="1100" dirty="0"/>
              <a:t> per ricevere le credenziali</a:t>
            </a:r>
          </a:p>
          <a:p>
            <a:pPr marL="0" indent="0">
              <a:buNone/>
            </a:pPr>
            <a:endParaRPr lang="it-IT" sz="1100" dirty="0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027" y="1161504"/>
            <a:ext cx="220027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225" y="1794472"/>
            <a:ext cx="590824" cy="6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ttangolo con angoli arrotondati in diagonale 102"/>
          <p:cNvSpPr/>
          <p:nvPr/>
        </p:nvSpPr>
        <p:spPr>
          <a:xfrm>
            <a:off x="1798732" y="1700808"/>
            <a:ext cx="1360000" cy="864094"/>
          </a:xfrm>
          <a:prstGeom prst="round2DiagRect">
            <a:avLst>
              <a:gd name="adj1" fmla="val 6594"/>
              <a:gd name="adj2" fmla="val 0"/>
            </a:avLst>
          </a:prstGeom>
          <a:solidFill>
            <a:srgbClr val="00AFD0"/>
          </a:solidFill>
          <a:ln w="12700">
            <a:solidFill>
              <a:srgbClr val="00A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>
              <a:lnSpc>
                <a:spcPct val="80000"/>
              </a:lnSpc>
            </a:pP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977" y="1919041"/>
            <a:ext cx="201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ttangolo con angoli arrotondati in diagonale 102"/>
          <p:cNvSpPr/>
          <p:nvPr/>
        </p:nvSpPr>
        <p:spPr>
          <a:xfrm>
            <a:off x="1798732" y="2669519"/>
            <a:ext cx="1360000" cy="655668"/>
          </a:xfrm>
          <a:prstGeom prst="round2DiagRect">
            <a:avLst>
              <a:gd name="adj1" fmla="val 6594"/>
              <a:gd name="adj2" fmla="val 0"/>
            </a:avLst>
          </a:prstGeom>
          <a:solidFill>
            <a:srgbClr val="00AFD0"/>
          </a:solidFill>
          <a:ln w="12700">
            <a:solidFill>
              <a:srgbClr val="00A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>
              <a:lnSpc>
                <a:spcPct val="80000"/>
              </a:lnSpc>
            </a:pP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59461" y="307999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40" name="Rettangolo con angoli arrotondati in diagonale 102"/>
          <p:cNvSpPr/>
          <p:nvPr/>
        </p:nvSpPr>
        <p:spPr>
          <a:xfrm>
            <a:off x="1798732" y="3477587"/>
            <a:ext cx="1360000" cy="655668"/>
          </a:xfrm>
          <a:prstGeom prst="round2DiagRect">
            <a:avLst>
              <a:gd name="adj1" fmla="val 6594"/>
              <a:gd name="adj2" fmla="val 0"/>
            </a:avLst>
          </a:prstGeom>
          <a:solidFill>
            <a:srgbClr val="00AFD0"/>
          </a:solidFill>
          <a:ln w="12700">
            <a:solidFill>
              <a:srgbClr val="00A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>
              <a:lnSpc>
                <a:spcPct val="80000"/>
              </a:lnSpc>
            </a:pP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959461" y="3845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Obiettivi</a:t>
            </a:r>
          </a:p>
        </p:txBody>
      </p:sp>
      <p:sp>
        <p:nvSpPr>
          <p:cNvPr id="43" name="Rettangolo con angoli arrotondati in diagonale 102"/>
          <p:cNvSpPr/>
          <p:nvPr/>
        </p:nvSpPr>
        <p:spPr>
          <a:xfrm>
            <a:off x="1798732" y="4304080"/>
            <a:ext cx="1360000" cy="1357168"/>
          </a:xfrm>
          <a:prstGeom prst="round2DiagRect">
            <a:avLst>
              <a:gd name="adj1" fmla="val 6594"/>
              <a:gd name="adj2" fmla="val 0"/>
            </a:avLst>
          </a:prstGeom>
          <a:solidFill>
            <a:srgbClr val="00AFD0"/>
          </a:solidFill>
          <a:ln w="12700">
            <a:solidFill>
              <a:srgbClr val="00A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/>
          <a:lstStyle/>
          <a:p>
            <a:pPr algn="ctr">
              <a:lnSpc>
                <a:spcPct val="80000"/>
              </a:lnSpc>
            </a:pP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959460" y="5296858"/>
            <a:ext cx="1171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Caratteristiche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1959461" y="628725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Modalità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959461" y="22794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Fornitore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977" y="2802618"/>
            <a:ext cx="201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977" y="3622650"/>
            <a:ext cx="201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977" y="4847095"/>
            <a:ext cx="201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977" y="6022434"/>
            <a:ext cx="201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5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822738-1A57-2243-A59E-F283D1AB9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11</a:t>
            </a:fld>
            <a:endParaRPr lang="en-GB" noProof="1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92DEAD8-2EDA-364F-A243-75A49F7CEC0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960000" y="399603"/>
            <a:ext cx="10553127" cy="5540822"/>
          </a:xfrm>
        </p:spPr>
      </p:pic>
    </p:spTree>
    <p:extLst>
      <p:ext uri="{BB962C8B-B14F-4D97-AF65-F5344CB8AC3E}">
        <p14:creationId xmlns:p14="http://schemas.microsoft.com/office/powerpoint/2010/main" val="370892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C63F41-60FF-A444-AD7C-DBB36BB4B3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908879"/>
            <a:ext cx="11577600" cy="751136"/>
          </a:xfrm>
        </p:spPr>
        <p:txBody>
          <a:bodyPr>
            <a:normAutofit/>
          </a:bodyPr>
          <a:lstStyle/>
          <a:p>
            <a:r>
              <a:rPr lang="it-IT" sz="1400" b="1" dirty="0"/>
              <a:t>Beneficiario</a:t>
            </a:r>
          </a:p>
          <a:p>
            <a:pPr lvl="1"/>
            <a:r>
              <a:rPr lang="it-IT" sz="1200" dirty="0"/>
              <a:t>Start up Your Business – piattaforma digitale </a:t>
            </a:r>
            <a:r>
              <a:rPr lang="it-IT" sz="1200" dirty="0" err="1"/>
              <a:t>accedibile</a:t>
            </a:r>
            <a:r>
              <a:rPr lang="it-IT" sz="1200" dirty="0"/>
              <a:t> dal portale </a:t>
            </a:r>
            <a:r>
              <a:rPr lang="it-IT" sz="1200" dirty="0" err="1"/>
              <a:t>unicredit</a:t>
            </a:r>
            <a:endParaRPr lang="it-IT" sz="1200" dirty="0"/>
          </a:p>
          <a:p>
            <a:pPr lvl="1"/>
            <a:r>
              <a:rPr lang="it-IT" sz="1200" dirty="0"/>
              <a:t>Piattaforma  specializzata per l’elaborazione di un piano operativo per il </a:t>
            </a:r>
            <a:r>
              <a:rPr lang="it-IT" sz="1200" dirty="0" err="1"/>
              <a:t>microcredito</a:t>
            </a:r>
            <a:r>
              <a:rPr lang="it-IT" sz="1200" dirty="0"/>
              <a:t> </a:t>
            </a:r>
            <a:r>
              <a:rPr lang="it-IT" sz="1200" dirty="0" err="1"/>
              <a:t>accedibile</a:t>
            </a:r>
            <a:r>
              <a:rPr lang="it-IT" sz="1200" dirty="0"/>
              <a:t> dal portale Unicredit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05186C7-2327-1743-8BC6-86E20412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6"/>
            <a:ext cx="10993800" cy="516624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Arial Rounded MT Bold" panose="020F0704030504030204" pitchFamily="34" charset="77"/>
              </a:rPr>
              <a:t>STRUMENTI A SUPPORTO DEL BENEFICIARIO E DEL VOLONTARIO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65A8C26F-B1DE-48A6-93BD-E4C20F4E4BC0}"/>
              </a:ext>
              <a:ext uri="{147F2762-F138-4A5C-976F-8EAC2B608ADB}">
                <a16:predDERef xmlns:a16="http://schemas.microsoft.com/office/drawing/2014/main" pred="{10C37202-DCD6-4747-BD59-246B44B5D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29" y="825483"/>
            <a:ext cx="2992019" cy="8502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D6C803D-AEDF-DB49-B3FD-066655A3C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5" y="1687144"/>
            <a:ext cx="9070681" cy="4805730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C3574A7-340A-A64D-ACF4-05344C47E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03199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B504C-2355-AD4E-8DF2-C681C2EA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5738"/>
            <a:ext cx="10515600" cy="55978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latin typeface="UniCredit" panose="02000506040000020004" pitchFamily="2" charset="0"/>
              </a:rPr>
              <a:t>STRUMENTI A SUPPORTO DEL BENEFICIARIO E DEL VOLONTARIO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B6B5E6-E9CC-504B-8672-13AEE6EB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910"/>
            <a:ext cx="10515600" cy="5252053"/>
          </a:xfrm>
        </p:spPr>
        <p:txBody>
          <a:bodyPr>
            <a:normAutofit/>
          </a:bodyPr>
          <a:lstStyle/>
          <a:p>
            <a:endParaRPr lang="it-IT" sz="1400" b="1" dirty="0"/>
          </a:p>
          <a:p>
            <a:pPr lvl="1"/>
            <a:r>
              <a:rPr lang="it-IT" sz="2800" b="1" dirty="0"/>
              <a:t>Portale </a:t>
            </a:r>
            <a:r>
              <a:rPr lang="it-IT" sz="2800" b="1" dirty="0" err="1"/>
              <a:t>Unigens</a:t>
            </a:r>
            <a:r>
              <a:rPr lang="it-IT" sz="2800" b="1" dirty="0"/>
              <a:t> &gt; </a:t>
            </a:r>
            <a:r>
              <a:rPr lang="it-IT" sz="2800" dirty="0"/>
              <a:t>Formazione Comportamentale &gt; Start Up Your Business &gt; Percorsi  formativi comportamentali e Percorsi Formativi Tecnici (Informazioni sul prodotto </a:t>
            </a:r>
            <a:r>
              <a:rPr lang="it-IT" sz="2800" dirty="0" err="1"/>
              <a:t>Microcredito</a:t>
            </a:r>
            <a:r>
              <a:rPr lang="it-IT" sz="2800" dirty="0"/>
              <a:t> e Ruolo del volontario (per l’accesso tutti i volontari ricevono email con le credenziali)</a:t>
            </a:r>
          </a:p>
          <a:p>
            <a:pPr lvl="1"/>
            <a:r>
              <a:rPr lang="it-IT" sz="2800" b="1" dirty="0"/>
              <a:t>UGLAB – </a:t>
            </a:r>
            <a:r>
              <a:rPr lang="it-IT" sz="2800" dirty="0"/>
              <a:t>Approfondimenti – Accompagnamento </a:t>
            </a:r>
            <a:r>
              <a:rPr lang="it-IT" sz="2800" dirty="0" err="1"/>
              <a:t>Microcredito</a:t>
            </a:r>
            <a:r>
              <a:rPr lang="it-IT" sz="2800" dirty="0"/>
              <a:t> e video link</a:t>
            </a:r>
          </a:p>
          <a:p>
            <a:pPr lvl="1"/>
            <a:r>
              <a:rPr lang="it-IT" sz="2800" b="1" dirty="0"/>
              <a:t>UGLAB – </a:t>
            </a:r>
            <a:r>
              <a:rPr lang="it-IT" sz="2800" dirty="0"/>
              <a:t>Corso «FARE IMPRESA»</a:t>
            </a:r>
          </a:p>
          <a:p>
            <a:pPr lvl="1"/>
            <a:r>
              <a:rPr lang="it-IT" sz="2800" b="1" dirty="0"/>
              <a:t>UGLAB </a:t>
            </a:r>
            <a:r>
              <a:rPr lang="it-IT" sz="2800" dirty="0"/>
              <a:t>– Supporto&gt;Ticket - </a:t>
            </a:r>
            <a:r>
              <a:rPr lang="it-IT" sz="2800" dirty="0" err="1"/>
              <a:t>Microcredito</a:t>
            </a:r>
            <a:endParaRPr lang="it-IT" sz="2800" dirty="0"/>
          </a:p>
          <a:p>
            <a:endParaRPr lang="it-IT" sz="14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ED4B7C-AAC7-174D-A741-D48D02DB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0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B97538-42FE-774F-8884-503FBF3D8A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881750"/>
            <a:ext cx="11577600" cy="5058250"/>
          </a:xfrm>
        </p:spPr>
        <p:txBody>
          <a:bodyPr>
            <a:normAutofit fontScale="92500" lnSpcReduction="10000"/>
          </a:bodyPr>
          <a:lstStyle/>
          <a:p>
            <a:r>
              <a:rPr lang="it-IT" sz="1600" b="1" dirty="0"/>
              <a:t>A cosa serve il volontario </a:t>
            </a:r>
          </a:p>
          <a:p>
            <a:pPr lvl="1"/>
            <a:r>
              <a:rPr lang="it-IT" sz="1400" dirty="0"/>
              <a:t>Ad essere di aiuto al micro-imprenditore nelle fasi di post-finanziamento e di avviamento dell’</a:t>
            </a:r>
            <a:r>
              <a:rPr lang="it-IT" sz="1400" dirty="0" err="1"/>
              <a:t>attivita</a:t>
            </a:r>
            <a:r>
              <a:rPr lang="it-IT" sz="1400" dirty="0"/>
              <a:t>̀. </a:t>
            </a:r>
          </a:p>
          <a:p>
            <a:pPr lvl="1"/>
            <a:r>
              <a:rPr lang="it-IT" sz="1400" dirty="0"/>
              <a:t>Aiutarlo a capire come meglio usare il finanziamento. </a:t>
            </a:r>
          </a:p>
          <a:p>
            <a:pPr lvl="1"/>
            <a:r>
              <a:rPr lang="it-IT" sz="1400" dirty="0"/>
              <a:t>Accompagnarlo nell’implementazione del business </a:t>
            </a:r>
            <a:r>
              <a:rPr lang="it-IT" sz="1400" dirty="0" err="1"/>
              <a:t>plan</a:t>
            </a:r>
            <a:r>
              <a:rPr lang="it-IT" sz="1400" dirty="0"/>
              <a:t> approvato.</a:t>
            </a:r>
          </a:p>
          <a:p>
            <a:pPr lvl="1"/>
            <a:r>
              <a:rPr lang="it-IT" sz="1400" dirty="0"/>
              <a:t>Aiutarlo a capire come gestire correttamente i flussi di cassa (incassi, pagamenti, gestione dei fornitori, ecc.). </a:t>
            </a:r>
          </a:p>
          <a:p>
            <a:pPr lvl="1"/>
            <a:r>
              <a:rPr lang="it-IT" sz="1400" dirty="0"/>
              <a:t>Aiutarlo a gestire le dimensioni economiche e finanziarie dell’</a:t>
            </a:r>
            <a:r>
              <a:rPr lang="it-IT" sz="1400" dirty="0" err="1"/>
              <a:t>attivita</a:t>
            </a:r>
            <a:r>
              <a:rPr lang="it-IT" sz="1400" dirty="0"/>
              <a:t>̀. </a:t>
            </a:r>
          </a:p>
          <a:p>
            <a:endParaRPr lang="it-IT" sz="1500" dirty="0"/>
          </a:p>
          <a:p>
            <a:r>
              <a:rPr lang="it-IT" sz="1600" b="1" dirty="0"/>
              <a:t>Cosa dovrebbe fare? </a:t>
            </a:r>
            <a:endParaRPr lang="it-IT" sz="1600" dirty="0"/>
          </a:p>
          <a:p>
            <a:pPr lvl="1"/>
            <a:r>
              <a:rPr lang="it-IT" sz="1400" dirty="0"/>
              <a:t>Creare una partnership con il micro-imprenditore</a:t>
            </a:r>
          </a:p>
          <a:p>
            <a:pPr lvl="1"/>
            <a:r>
              <a:rPr lang="it-IT" sz="1400" dirty="0"/>
              <a:t>Supportarlo nella costruzione di una </a:t>
            </a:r>
            <a:r>
              <a:rPr lang="it-IT" sz="1400" dirty="0" err="1"/>
              <a:t>modalita</a:t>
            </a:r>
            <a:r>
              <a:rPr lang="it-IT" sz="1400" dirty="0"/>
              <a:t>̀ operativa efficiente per quanto concerne gli aspetti gestionali.</a:t>
            </a:r>
          </a:p>
          <a:p>
            <a:pPr lvl="1"/>
            <a:r>
              <a:rPr lang="it-IT" sz="1400" dirty="0"/>
              <a:t>Aiutarlo a mettere a punto le eventuali azioni correttive al business </a:t>
            </a:r>
            <a:r>
              <a:rPr lang="it-IT" sz="1400" dirty="0" err="1"/>
              <a:t>plan</a:t>
            </a:r>
            <a:r>
              <a:rPr lang="it-IT" sz="1400" dirty="0"/>
              <a:t>. Partecipare alla creazione e implementazione di strategie commerciali sostenibili senza tuttavia entrare nel merito dell’ </a:t>
            </a:r>
            <a:r>
              <a:rPr lang="it-IT" sz="1400" dirty="0" err="1"/>
              <a:t>attivita</a:t>
            </a:r>
            <a:r>
              <a:rPr lang="it-IT" sz="1400" dirty="0"/>
              <a:t>̀ specifica. </a:t>
            </a:r>
          </a:p>
          <a:p>
            <a:endParaRPr lang="it-IT" sz="1500" dirty="0"/>
          </a:p>
          <a:p>
            <a:r>
              <a:rPr lang="it-IT" sz="1600" b="1" dirty="0"/>
              <a:t>Come lo dovrebbe fare? </a:t>
            </a:r>
          </a:p>
          <a:p>
            <a:pPr lvl="1"/>
            <a:r>
              <a:rPr lang="it-IT" sz="1500" dirty="0"/>
              <a:t>Costruendo una relazione umana di fiducia con il micro-imprenditore.</a:t>
            </a:r>
          </a:p>
          <a:p>
            <a:pPr lvl="1"/>
            <a:r>
              <a:rPr lang="it-IT" sz="1500" dirty="0"/>
              <a:t>Creando una relazione empatica e paziente con lui</a:t>
            </a:r>
          </a:p>
          <a:p>
            <a:pPr lvl="1"/>
            <a:r>
              <a:rPr lang="it-IT" sz="1500" dirty="0"/>
              <a:t>Cercando di rimanere aperto alle </a:t>
            </a:r>
            <a:r>
              <a:rPr lang="it-IT" sz="1500" dirty="0" err="1"/>
              <a:t>novita</a:t>
            </a:r>
            <a:r>
              <a:rPr lang="it-IT" sz="1500" dirty="0"/>
              <a:t>̀ e alla </a:t>
            </a:r>
            <a:r>
              <a:rPr lang="it-IT" sz="1500" dirty="0" err="1"/>
              <a:t>diversita</a:t>
            </a:r>
            <a:r>
              <a:rPr lang="it-IT" sz="1500" dirty="0"/>
              <a:t>̀ entrando nello spirito imprenditoriale del proprio interlocutore pur mantenendo la propria </a:t>
            </a:r>
            <a:r>
              <a:rPr lang="it-IT" sz="1500" dirty="0" err="1"/>
              <a:t>identita</a:t>
            </a:r>
            <a:r>
              <a:rPr lang="it-IT" sz="1500" dirty="0"/>
              <a:t>̀. </a:t>
            </a:r>
          </a:p>
          <a:p>
            <a:pPr lvl="1"/>
            <a:r>
              <a:rPr lang="it-IT" sz="1500" dirty="0"/>
              <a:t>Accertandosi di non prevaricarlo supportandolo all’interno di una relazione di aiuto libera e volontaria. </a:t>
            </a:r>
          </a:p>
          <a:p>
            <a:pPr marL="0" indent="0">
              <a:buNone/>
            </a:pPr>
            <a:br>
              <a:rPr lang="it-IT" sz="1200" dirty="0"/>
            </a:br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1324FF6-6269-5B49-B84F-0C7DBD21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9" y="245187"/>
            <a:ext cx="10515600" cy="516624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 Rounded MT Bold" panose="020F0704030504030204" pitchFamily="34" charset="77"/>
              </a:rPr>
              <a:t>IL ruolo del Volontario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257CB-6C30-AD4A-A349-E2100CE7A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14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70936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7B4492-4660-2545-AF25-EB574B32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30628"/>
            <a:ext cx="11520000" cy="73478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200"/>
              </a:lnSpc>
            </a:pPr>
            <a:br>
              <a:rPr lang="it-IT" sz="2400" b="1" dirty="0">
                <a:latin typeface="UniCredit" panose="02000506040000020004" pitchFamily="2" charset="0"/>
              </a:rPr>
            </a:br>
            <a:r>
              <a:rPr lang="it-IT" sz="2400" b="1" dirty="0">
                <a:latin typeface="UniCredit" panose="02000506040000020004" pitchFamily="2" charset="0"/>
              </a:rPr>
              <a:t>Linee guida per il volontario</a:t>
            </a:r>
            <a:br>
              <a:rPr lang="it-IT" sz="2400" b="1" dirty="0">
                <a:latin typeface="UniCredit" panose="02000506040000020004" pitchFamily="2" charset="0"/>
              </a:rPr>
            </a:br>
            <a:endParaRPr lang="it-IT" sz="2400" b="1" dirty="0">
              <a:latin typeface="UniCredit" panose="02000506040000020004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8451DA5-1BF4-F24E-B330-35DD22EB0141}"/>
              </a:ext>
            </a:extLst>
          </p:cNvPr>
          <p:cNvSpPr/>
          <p:nvPr/>
        </p:nvSpPr>
        <p:spPr>
          <a:xfrm>
            <a:off x="445585" y="1216099"/>
            <a:ext cx="11300829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ea typeface="Arial" panose="020B0604020202020204" pitchFamily="34" charset="0"/>
                <a:cs typeface="Arial" panose="020B0604020202020204" pitchFamily="34" charset="0"/>
              </a:rPr>
              <a:t>Il primo incontro con l’imprenditore è sicuramente una fase molto importante per la costruzione della relazione affinché si instauri un rapporto “empatico” </a:t>
            </a:r>
            <a:r>
              <a:rPr lang="it-IT" b="1" dirty="0">
                <a:ea typeface="Arial" panose="020B0604020202020204" pitchFamily="34" charset="0"/>
                <a:cs typeface="Arial" panose="020B0604020202020204" pitchFamily="34" charset="0"/>
              </a:rPr>
              <a:t>basato sulla fiducia e sulla collaborazione</a:t>
            </a:r>
            <a:r>
              <a:rPr lang="it-IT" dirty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ea typeface="Arial" panose="020B0604020202020204" pitchFamily="34" charset="0"/>
                <a:cs typeface="Arial" panose="020B0604020202020204" pitchFamily="34" charset="0"/>
              </a:rPr>
              <a:t>E’ il momento in cui si entra per la prima volta in contatto con l’imprenditore.</a:t>
            </a:r>
            <a:endParaRPr lang="it-IT" sz="1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dirty="0">
                <a:ea typeface="Arial" panose="020B0604020202020204" pitchFamily="34" charset="0"/>
                <a:cs typeface="Arial" panose="020B0604020202020204" pitchFamily="34" charset="0"/>
              </a:rPr>
              <a:t>In questo incontro si definisce il piano della futura collaborazione tra volontario e imprenditore</a:t>
            </a:r>
            <a:r>
              <a:rPr lang="it-IT" dirty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ea typeface="Arial" panose="020B0604020202020204" pitchFamily="34" charset="0"/>
                <a:cs typeface="Arial" panose="020B0604020202020204" pitchFamily="34" charset="0"/>
              </a:rPr>
              <a:t>Per questo motivo è importante prepararsi all’incontro, avere ben chiaro gli obiettivi e “definire la collaborazione” con l’imprenditore che fissi i punti più importanti di questa relazione.</a:t>
            </a:r>
            <a:endParaRPr lang="it-IT" sz="12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ea typeface="Arial" panose="020B0604020202020204" pitchFamily="34" charset="0"/>
              </a:rPr>
              <a:t>Di seguito alcuni suggerimenti per affrontare al meglio questo momento</a:t>
            </a:r>
            <a:r>
              <a:rPr lang="it-IT" dirty="0"/>
              <a:t>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ADBC4D6-9D80-8C45-A84E-6C53B85B6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DD76A-7D96-6F4D-9EDC-9FC108E5A9F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D154D42-CD15-436E-BC76-B9B0EF768ACD}"/>
              </a:ext>
            </a:extLst>
          </p:cNvPr>
          <p:cNvSpPr/>
          <p:nvPr/>
        </p:nvSpPr>
        <p:spPr>
          <a:xfrm>
            <a:off x="1541832" y="4505617"/>
            <a:ext cx="2442411" cy="10029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Preparazione dell’incontro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4CCAA64-D72D-4FA4-A938-C804E0E962E5}"/>
              </a:ext>
            </a:extLst>
          </p:cNvPr>
          <p:cNvSpPr/>
          <p:nvPr/>
        </p:nvSpPr>
        <p:spPr>
          <a:xfrm>
            <a:off x="3765884" y="4505617"/>
            <a:ext cx="2803358" cy="10029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/>
              <a:t>Incontro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1CF6E40-B6CE-4A29-8975-1BFA864DA823}"/>
              </a:ext>
            </a:extLst>
          </p:cNvPr>
          <p:cNvSpPr/>
          <p:nvPr/>
        </p:nvSpPr>
        <p:spPr>
          <a:xfrm>
            <a:off x="6208295" y="4487360"/>
            <a:ext cx="2803358" cy="10029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/>
              <a:t>Accordo di collaborazione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16B7C8-E63E-4B37-AB90-7487F24BE48D}"/>
              </a:ext>
            </a:extLst>
          </p:cNvPr>
          <p:cNvSpPr/>
          <p:nvPr/>
        </p:nvSpPr>
        <p:spPr>
          <a:xfrm>
            <a:off x="8314251" y="4321344"/>
            <a:ext cx="397042" cy="37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3D0447-EFF2-4032-A5BF-46CFFD404BFF}"/>
              </a:ext>
            </a:extLst>
          </p:cNvPr>
          <p:cNvSpPr/>
          <p:nvPr/>
        </p:nvSpPr>
        <p:spPr>
          <a:xfrm>
            <a:off x="5769572" y="4306031"/>
            <a:ext cx="397042" cy="37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0C6799-7D2B-40D2-B130-CC2CB0745C43}"/>
              </a:ext>
            </a:extLst>
          </p:cNvPr>
          <p:cNvSpPr/>
          <p:nvPr/>
        </p:nvSpPr>
        <p:spPr>
          <a:xfrm>
            <a:off x="3224893" y="4321344"/>
            <a:ext cx="397042" cy="37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10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B7A14C5-93CA-8840-95CD-9781818A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7" y="281474"/>
            <a:ext cx="10749643" cy="8268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latin typeface="UniCredit" panose="02000506040000020004" pitchFamily="2" charset="0"/>
              </a:rPr>
              <a:t>Fase di Preparazione dell’incontro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EE9E161-A8F2-4342-B588-681248C07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Prima dell’incontro conoscitivo è consigliabile </a:t>
            </a:r>
            <a:r>
              <a:rPr lang="it-IT" sz="1800" b="1" dirty="0"/>
              <a:t>informarsi  sull’imprenditore </a:t>
            </a:r>
            <a:r>
              <a:rPr lang="it-IT" sz="1800" dirty="0"/>
              <a:t>e sugli aspetti generali del suo business. </a:t>
            </a:r>
          </a:p>
          <a:p>
            <a:r>
              <a:rPr lang="it-IT" sz="1800" dirty="0"/>
              <a:t>Alcune informazioni che potreste recuperare/consultare, se disponibili, sono:</a:t>
            </a:r>
          </a:p>
          <a:p>
            <a:pPr lvl="1"/>
            <a:r>
              <a:rPr lang="it-IT" sz="1800" dirty="0"/>
              <a:t>sito internet dell’impresa (se disponibile)</a:t>
            </a:r>
          </a:p>
          <a:p>
            <a:pPr lvl="1"/>
            <a:r>
              <a:rPr lang="it-IT" sz="1800" dirty="0"/>
              <a:t>profili social dell’imprenditore (es,: </a:t>
            </a:r>
            <a:r>
              <a:rPr lang="it-IT" sz="1800" dirty="0" err="1"/>
              <a:t>linkedin</a:t>
            </a:r>
            <a:r>
              <a:rPr lang="it-IT" sz="1800" dirty="0"/>
              <a:t>, </a:t>
            </a:r>
            <a:r>
              <a:rPr lang="it-IT" sz="1800" dirty="0" err="1"/>
              <a:t>facebook</a:t>
            </a:r>
            <a:r>
              <a:rPr lang="it-IT" sz="1800" dirty="0"/>
              <a:t>, </a:t>
            </a:r>
            <a:r>
              <a:rPr lang="it-IT" sz="1800" dirty="0" err="1"/>
              <a:t>instagram</a:t>
            </a:r>
            <a:r>
              <a:rPr lang="it-IT" sz="1800" dirty="0"/>
              <a:t>) </a:t>
            </a:r>
          </a:p>
          <a:p>
            <a:pPr lvl="1"/>
            <a:r>
              <a:rPr lang="it-IT" sz="1800" dirty="0"/>
              <a:t>altre fonti o dati economici locali (es. dati forniti dalle camere di commercio, studi di settore) relativi al business dell’imprenditore </a:t>
            </a:r>
          </a:p>
          <a:p>
            <a:r>
              <a:rPr lang="it-IT" sz="1800" dirty="0"/>
              <a:t>Questi elementi vi potranno consentire di acquisire più informazioni possibili e cominciare ad avere un’idea generale del business dell’imprenditore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8A7351C-62E3-0C47-9B3E-B75FE987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16</a:t>
            </a:fld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827EEF-05D8-4D3D-A482-6954DEF24DB9}"/>
              </a:ext>
            </a:extLst>
          </p:cNvPr>
          <p:cNvGrpSpPr/>
          <p:nvPr/>
        </p:nvGrpSpPr>
        <p:grpSpPr>
          <a:xfrm>
            <a:off x="6171120" y="240357"/>
            <a:ext cx="5592891" cy="881359"/>
            <a:chOff x="4742235" y="744680"/>
            <a:chExt cx="7469821" cy="120248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FB7E243-193F-4FC7-98B7-5E90984709EA}"/>
                </a:ext>
              </a:extLst>
            </p:cNvPr>
            <p:cNvSpPr/>
            <p:nvPr/>
          </p:nvSpPr>
          <p:spPr>
            <a:xfrm>
              <a:off x="4742235" y="944266"/>
              <a:ext cx="2442411" cy="100290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/>
                <a:t>Preparazione dell’incontro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59853A74-D39B-423E-BC79-5DBBC12B106B}"/>
                </a:ext>
              </a:extLst>
            </p:cNvPr>
            <p:cNvSpPr/>
            <p:nvPr/>
          </p:nvSpPr>
          <p:spPr>
            <a:xfrm>
              <a:off x="6966287" y="944266"/>
              <a:ext cx="2803358" cy="1002901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Incontro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62F25800-01EF-45B0-B9D9-EEF84DE47D55}"/>
                </a:ext>
              </a:extLst>
            </p:cNvPr>
            <p:cNvSpPr/>
            <p:nvPr/>
          </p:nvSpPr>
          <p:spPr>
            <a:xfrm>
              <a:off x="9408698" y="926009"/>
              <a:ext cx="2803358" cy="1002901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Accordo di collaborazione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732585-DCB6-4512-BB56-92A3E9ED0353}"/>
                </a:ext>
              </a:extLst>
            </p:cNvPr>
            <p:cNvSpPr/>
            <p:nvPr/>
          </p:nvSpPr>
          <p:spPr>
            <a:xfrm>
              <a:off x="11514654" y="759993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28FD0B-649C-4411-812D-3B68AC9D1482}"/>
                </a:ext>
              </a:extLst>
            </p:cNvPr>
            <p:cNvSpPr/>
            <p:nvPr/>
          </p:nvSpPr>
          <p:spPr>
            <a:xfrm>
              <a:off x="8969975" y="744680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158780-66B9-441D-88F7-E49D24E94C55}"/>
                </a:ext>
              </a:extLst>
            </p:cNvPr>
            <p:cNvSpPr/>
            <p:nvPr/>
          </p:nvSpPr>
          <p:spPr>
            <a:xfrm>
              <a:off x="6425296" y="759993"/>
              <a:ext cx="397042" cy="3729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57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E65C5-34D4-734F-8E01-8CF75EC6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0" y="173853"/>
            <a:ext cx="5441472" cy="119774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latin typeface="UniCredit" panose="02000506040000020004" pitchFamily="2" charset="0"/>
              </a:rPr>
              <a:t>Incontro Volontario – Imprenditore</a:t>
            </a:r>
            <a:br>
              <a:rPr lang="it-IT" sz="2400" b="1" dirty="0">
                <a:latin typeface="UniCredit" panose="02000506040000020004" pitchFamily="2" charset="0"/>
              </a:rPr>
            </a:br>
            <a:endParaRPr lang="it-IT" sz="2400" b="1" dirty="0">
              <a:latin typeface="UniCredit" panose="02000506040000020004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DBEBF-D3AC-874E-9391-82916D8B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039810"/>
            <a:ext cx="10863943" cy="5327654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arenR"/>
            </a:pPr>
            <a:endParaRPr lang="it-IT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/>
              <a:t>Il primo incontro </a:t>
            </a:r>
            <a:r>
              <a:rPr lang="it-IT" sz="1400" dirty="0"/>
              <a:t>può svolgersi  nella filiale di appartenenza del cliente, in questo caso il vantaggio potrebbe essere quello che il gestore “presenta” formalmente il volontario al microimprenditore. Questa modalità può variare a seconda della disponibilità del gestore e della comodità per il cliente e/o del volontario. In alternativa, in considerazione di particolari situazioni, il volontario può attivare una riunione on line con lo strumento </a:t>
            </a:r>
            <a:r>
              <a:rPr lang="it-IT" sz="1400" dirty="0" err="1"/>
              <a:t>Hangout</a:t>
            </a:r>
            <a:r>
              <a:rPr lang="it-IT" sz="1400" dirty="0"/>
              <a:t>/</a:t>
            </a:r>
            <a:r>
              <a:rPr lang="it-IT" sz="1400" dirty="0" err="1"/>
              <a:t>Meet</a:t>
            </a:r>
            <a:r>
              <a:rPr lang="it-IT" sz="1400" dirty="0"/>
              <a:t> di </a:t>
            </a:r>
            <a:r>
              <a:rPr lang="it-IT" sz="1400" dirty="0" err="1"/>
              <a:t>Unigens</a:t>
            </a:r>
            <a:r>
              <a:rPr lang="it-IT" sz="1400" dirty="0"/>
              <a:t>.</a:t>
            </a:r>
          </a:p>
          <a:p>
            <a:r>
              <a:rPr lang="it-IT" sz="1400" b="1" dirty="0"/>
              <a:t>Dopo il primo incontro </a:t>
            </a:r>
            <a:r>
              <a:rPr lang="it-IT" sz="1400" dirty="0"/>
              <a:t>(microimprenditore, volontario, gestore) l’incontro prosegue alla sola presenza del volontario e del cliente. </a:t>
            </a:r>
          </a:p>
          <a:p>
            <a:r>
              <a:rPr lang="it-IT" sz="1400" dirty="0">
                <a:ea typeface="Arial" panose="020B0604020202020204" pitchFamily="34" charset="0"/>
                <a:cs typeface="Calibri" panose="020F0502020204030204" pitchFamily="34" charset="0"/>
              </a:rPr>
              <a:t>Volontario: fa una breve  presentazione di sé stesso sia a livello personale che professionale (chi è, qual è stato il suo percorso professionale, quali sono state le aree di maggiore competenza, interessi extra lavorativi, perché ha scelto di fare il volontario)</a:t>
            </a:r>
          </a:p>
          <a:p>
            <a:r>
              <a:rPr lang="it-IT" sz="1400" dirty="0">
                <a:ea typeface="Arial" panose="020B0604020202020204" pitchFamily="34" charset="0"/>
                <a:cs typeface="Times New Roman" panose="02020603050405020304" pitchFamily="18" charset="0"/>
              </a:rPr>
              <a:t>Attraverso delle domande aperte </a:t>
            </a:r>
            <a:r>
              <a:rPr lang="it-IT" sz="1400" b="1" u="sng" dirty="0">
                <a:ea typeface="Arial" panose="020B0604020202020204" pitchFamily="34" charset="0"/>
                <a:cs typeface="Times New Roman" panose="02020603050405020304" pitchFamily="18" charset="0"/>
              </a:rPr>
              <a:t>il volontario dovrà  indagare su alcuni aspetti:</a:t>
            </a:r>
          </a:p>
          <a:p>
            <a:pPr marL="1257300" lvl="2" indent="-342900" algn="just">
              <a:buFont typeface="Arial" panose="020B0604020202020204" pitchFamily="34" charset="0"/>
              <a:buChar char="-"/>
            </a:pPr>
            <a:r>
              <a:rPr lang="it-IT" sz="1400" i="1" dirty="0"/>
              <a:t>livello di istruzione (</a:t>
            </a:r>
            <a:r>
              <a:rPr lang="it-IT" sz="1400" i="1" dirty="0" err="1"/>
              <a:t>i.e</a:t>
            </a:r>
            <a:r>
              <a:rPr lang="it-IT" sz="1400" i="1" dirty="0"/>
              <a:t> scuole frequentate, corsi di studio, approfondimenti professionali, etc..)</a:t>
            </a:r>
          </a:p>
          <a:p>
            <a:pPr marL="1257300" lvl="2" indent="-342900" algn="just">
              <a:buFont typeface="Arial" panose="020B0604020202020204" pitchFamily="34" charset="0"/>
              <a:buChar char="-"/>
            </a:pPr>
            <a:r>
              <a:rPr lang="it-IT" sz="1400" i="1" dirty="0"/>
              <a:t>Informazioni sul business (come è nata la sua idea imprenditoriale, da quanto tempo svolge l’attività, chi fa parte della sua “azienda”)</a:t>
            </a:r>
          </a:p>
          <a:p>
            <a:pPr marL="1257300" lvl="2" indent="-342900" algn="just">
              <a:buFont typeface="Arial" panose="020B0604020202020204" pitchFamily="34" charset="0"/>
              <a:buChar char="-"/>
            </a:pPr>
            <a:r>
              <a:rPr lang="it-IT" sz="1400" i="1" dirty="0"/>
              <a:t>in che cosa l’imprenditore si sente “molto bravo”</a:t>
            </a:r>
          </a:p>
          <a:p>
            <a:pPr marL="1257300" lvl="2" indent="-342900" algn="just">
              <a:buFont typeface="Arial" panose="020B0604020202020204" pitchFamily="34" charset="0"/>
              <a:buChar char="-"/>
            </a:pPr>
            <a:r>
              <a:rPr lang="it-IT" sz="1400" i="1" dirty="0"/>
              <a:t>quali sono gli aspetti del suo business che ama maggiormente e quali invece su cui fa “fatica”</a:t>
            </a:r>
          </a:p>
          <a:p>
            <a:pPr marL="1257300" lvl="2" indent="-342900" algn="just">
              <a:buFont typeface="Arial" panose="020B0604020202020204" pitchFamily="34" charset="0"/>
              <a:buChar char="-"/>
            </a:pPr>
            <a:r>
              <a:rPr lang="it-IT" sz="1400" i="1" dirty="0"/>
              <a:t>qual è la sua aspirazione professionale e personale</a:t>
            </a:r>
          </a:p>
          <a:p>
            <a:pPr marL="1371600" lvl="1" indent="0" algn="just">
              <a:buNone/>
            </a:pPr>
            <a:endParaRPr lang="it-IT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b="1" u="sng" dirty="0">
                <a:ea typeface="Arial" panose="020B0604020202020204" pitchFamily="34" charset="0"/>
                <a:cs typeface="Times New Roman" panose="02020603050405020304" pitchFamily="18" charset="0"/>
              </a:rPr>
              <a:t>Punti di attenzione</a:t>
            </a:r>
            <a:r>
              <a:rPr lang="it-IT" sz="1400" dirty="0">
                <a:ea typeface="Arial" panose="020B0604020202020204" pitchFamily="34" charset="0"/>
                <a:cs typeface="Times New Roman" panose="02020603050405020304" pitchFamily="18" charset="0"/>
              </a:rPr>
              <a:t>: non è necessario avere una presentazione esaustiva dell’imprenditore, perché molte informazioni si potranno raccogliere in un secondo momento, sarà importante farlo sentire a suo agio e che vi percepisca come una persona “accogliente” e “di fiducia”. Il primo incontro non deve essere percepito come un “interrogatorio” da parte di una persona esterna.</a:t>
            </a:r>
          </a:p>
          <a:p>
            <a:pPr marL="914400" indent="0" algn="just">
              <a:buNone/>
            </a:pPr>
            <a:endParaRPr lang="it-IT" sz="14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it-IT" sz="1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8E8BBF-31DD-7548-8A77-56DF2E3A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17</a:t>
            </a:fld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C0BEEA-CA2C-44C3-8DD2-7CDCD2D39DA4}"/>
              </a:ext>
            </a:extLst>
          </p:cNvPr>
          <p:cNvGrpSpPr/>
          <p:nvPr/>
        </p:nvGrpSpPr>
        <p:grpSpPr>
          <a:xfrm>
            <a:off x="6540117" y="158451"/>
            <a:ext cx="5592891" cy="881359"/>
            <a:chOff x="4742235" y="744680"/>
            <a:chExt cx="7469821" cy="1202487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757619F8-9373-4318-9334-54652385DA98}"/>
                </a:ext>
              </a:extLst>
            </p:cNvPr>
            <p:cNvSpPr/>
            <p:nvPr/>
          </p:nvSpPr>
          <p:spPr>
            <a:xfrm>
              <a:off x="4742235" y="944266"/>
              <a:ext cx="2442411" cy="1002901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Preparazione dell’incontro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CC1A722C-169C-406F-A2AE-B5AA548FC6A1}"/>
                </a:ext>
              </a:extLst>
            </p:cNvPr>
            <p:cNvSpPr/>
            <p:nvPr/>
          </p:nvSpPr>
          <p:spPr>
            <a:xfrm>
              <a:off x="6966287" y="944266"/>
              <a:ext cx="2803358" cy="100290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Incontro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532D8162-1D5A-403C-8825-77276385EA68}"/>
                </a:ext>
              </a:extLst>
            </p:cNvPr>
            <p:cNvSpPr/>
            <p:nvPr/>
          </p:nvSpPr>
          <p:spPr>
            <a:xfrm>
              <a:off x="9408698" y="926009"/>
              <a:ext cx="2803358" cy="1002901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Accordo di collaborazione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250CF9-C9E8-457D-A82E-298D616A4557}"/>
                </a:ext>
              </a:extLst>
            </p:cNvPr>
            <p:cNvSpPr/>
            <p:nvPr/>
          </p:nvSpPr>
          <p:spPr>
            <a:xfrm>
              <a:off x="11514654" y="759993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05B4D-7E73-4214-BD17-70FD895FC69A}"/>
                </a:ext>
              </a:extLst>
            </p:cNvPr>
            <p:cNvSpPr/>
            <p:nvPr/>
          </p:nvSpPr>
          <p:spPr>
            <a:xfrm>
              <a:off x="8969975" y="744680"/>
              <a:ext cx="397042" cy="3729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/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8E3CEE-1F3F-4D27-9976-3EC296E6E941}"/>
                </a:ext>
              </a:extLst>
            </p:cNvPr>
            <p:cNvSpPr/>
            <p:nvPr/>
          </p:nvSpPr>
          <p:spPr>
            <a:xfrm>
              <a:off x="6425296" y="759993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25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C4904-79E1-7B42-962A-D6235C5B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43" y="24779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latin typeface="UniCredit" panose="02000506040000020004" pitchFamily="2" charset="0"/>
              </a:rPr>
              <a:t>Incontro Volontario – Imprenditore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157461-6F26-C94C-93C1-494F3B53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97431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+mj-lt"/>
              <a:buAutoNum type="arabicParenR"/>
            </a:pPr>
            <a:endParaRPr lang="it-IT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it-IT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Volontario: chiede al cliente che cosa sa del servizio di accompagnamento,  è importante cercare di capire che cosa si immagini,  quali siano le sue aspettative. E’ una domanda che serve come “gancio” per parlare del servizio di accompagnamento e percepire lo stato “d’interesse” dell’imprenditore.</a:t>
            </a:r>
          </a:p>
          <a:p>
            <a:pPr marL="342900" lvl="0" indent="-342900" algn="just">
              <a:buFont typeface="+mj-lt"/>
              <a:buAutoNum type="arabicParenR"/>
            </a:pPr>
            <a:endParaRPr lang="it-IT" sz="2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it-IT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Volontario: racconta in modo sintetico cos’è </a:t>
            </a:r>
            <a:r>
              <a:rPr lang="it-IT" sz="22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UniGens</a:t>
            </a:r>
            <a:r>
              <a:rPr lang="it-IT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perché la Banca ha voluto attivare questo servizio, cos’è il servizio di accompagnamento, che cosa NON è il servizio di accompagnamento (vedi vademecum del volontario e formazione dedicata sul sito di </a:t>
            </a:r>
            <a:r>
              <a:rPr lang="it-IT" sz="22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UniGens</a:t>
            </a:r>
            <a:r>
              <a:rPr lang="it-IT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 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it-IT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Il volontario verifica che l’imprenditore abbia compreso il significato e le attività connesse al servizio di accompagnamento e vi sia la reale volontà di iniziare il percorso, si possono pertanto verificare due casi: 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it-IT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per diversi motivi (aspettative diverse, obiettivi non in linea con le finalità dell’iniziativa) l’imprenditore non manifesta interesse nell’attività sopra esplicitata, il volontario comunicherà al referente di Territorio di </a:t>
            </a:r>
            <a:r>
              <a:rPr lang="it-IT" sz="1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Unigens</a:t>
            </a:r>
            <a:r>
              <a:rPr lang="it-IT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che il servizio di accompagnamento non proseguirà e verrà data comunicazione della “disdetta” al team centrale di SIB 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it-IT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le aspettative dell’imprenditore sono in linea con quanto esplicitato e quindi vi è interesse a proseguire con questa attività, è arrivato il momento di entrare nel merito dell’attività di accompagnamento e del business dell’imprenditore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it-IT" sz="22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E’ importante chiarire quali sono gli obiettivi di business che l’imprenditore vuole raggiungere  nei prossimi 18-24 mesi.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it-IT" sz="22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E’ importante «di massima» organizzare un ulteriore incontro presso la sede dell’attività dell’impresa, se non presenti controindicazioni specifiche o circostanze ostative. Per quanto ovvio gli incontri possono anche proseguire «on line»</a:t>
            </a:r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AA907C-0ABC-734B-AFFC-AF44F818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18</a:t>
            </a:fld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31FCBE-CECC-455D-902E-454BD56976B1}"/>
              </a:ext>
            </a:extLst>
          </p:cNvPr>
          <p:cNvGrpSpPr/>
          <p:nvPr/>
        </p:nvGrpSpPr>
        <p:grpSpPr>
          <a:xfrm>
            <a:off x="6540117" y="158451"/>
            <a:ext cx="5592891" cy="881359"/>
            <a:chOff x="4742235" y="744680"/>
            <a:chExt cx="7469821" cy="1202487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4E2B58ED-1348-4074-B0D3-A1D533CBDCD3}"/>
                </a:ext>
              </a:extLst>
            </p:cNvPr>
            <p:cNvSpPr/>
            <p:nvPr/>
          </p:nvSpPr>
          <p:spPr>
            <a:xfrm>
              <a:off x="4742235" y="944266"/>
              <a:ext cx="2442411" cy="1002901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Preparazione dell’incontro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9BD756A-F3F0-4172-B3EB-C0071C292CCD}"/>
                </a:ext>
              </a:extLst>
            </p:cNvPr>
            <p:cNvSpPr/>
            <p:nvPr/>
          </p:nvSpPr>
          <p:spPr>
            <a:xfrm>
              <a:off x="6966287" y="944266"/>
              <a:ext cx="2803358" cy="1002901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Incontro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CE1D2121-BAFD-4006-8CB0-A83388BABD20}"/>
                </a:ext>
              </a:extLst>
            </p:cNvPr>
            <p:cNvSpPr/>
            <p:nvPr/>
          </p:nvSpPr>
          <p:spPr>
            <a:xfrm>
              <a:off x="9408698" y="926009"/>
              <a:ext cx="2803358" cy="100290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Accordo di collaborazione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8E1014-0D7A-4EF1-A7B1-D856DDCE7185}"/>
                </a:ext>
              </a:extLst>
            </p:cNvPr>
            <p:cNvSpPr/>
            <p:nvPr/>
          </p:nvSpPr>
          <p:spPr>
            <a:xfrm>
              <a:off x="11514654" y="759993"/>
              <a:ext cx="397042" cy="3729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044C83-B095-4F4F-8A28-CBA87F997B82}"/>
                </a:ext>
              </a:extLst>
            </p:cNvPr>
            <p:cNvSpPr/>
            <p:nvPr/>
          </p:nvSpPr>
          <p:spPr>
            <a:xfrm>
              <a:off x="8969975" y="744680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A51DBF-9537-401B-B6B6-B328B21128EC}"/>
                </a:ext>
              </a:extLst>
            </p:cNvPr>
            <p:cNvSpPr/>
            <p:nvPr/>
          </p:nvSpPr>
          <p:spPr>
            <a:xfrm>
              <a:off x="6425296" y="759993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86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6EEC5-8F1F-1D4B-8AA2-0F6B601D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9" y="266267"/>
            <a:ext cx="628985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latin typeface="UniCredit" panose="02000506040000020004" pitchFamily="2" charset="0"/>
              </a:rPr>
              <a:t>Accordo di collaborazione tra Volontario e Imprenditore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026F92-F946-BE4C-AC1A-D14919852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4" y="2259303"/>
            <a:ext cx="10515600" cy="4351338"/>
          </a:xfrm>
        </p:spPr>
        <p:txBody>
          <a:bodyPr/>
          <a:lstStyle/>
          <a:p>
            <a:r>
              <a:rPr lang="it-IT" dirty="0"/>
              <a:t>In questa fase è importante che INSIEME (Volontario e Imprenditore) definiscano gli  obiettivi che si prefiggono di perseguire  e le relative modalità di raggiungimento.</a:t>
            </a:r>
          </a:p>
          <a:p>
            <a:r>
              <a:rPr lang="it-IT" dirty="0"/>
              <a:t>Di seguito vi suggeriamo di compilare insieme la griglia alla slide seguente, in quanto può servire ad indirizzare gli incontri successivi.</a:t>
            </a:r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6ABE64-5E96-4C4E-A81F-8962F132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19</a:t>
            </a:fld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EFA5C8-47E5-4AC2-A64B-26D2F73E8F3D}"/>
              </a:ext>
            </a:extLst>
          </p:cNvPr>
          <p:cNvGrpSpPr/>
          <p:nvPr/>
        </p:nvGrpSpPr>
        <p:grpSpPr>
          <a:xfrm>
            <a:off x="6731827" y="268247"/>
            <a:ext cx="5299752" cy="881359"/>
            <a:chOff x="4742235" y="744680"/>
            <a:chExt cx="7469821" cy="1202487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127CDAEE-D8B3-42C0-9950-827375215213}"/>
                </a:ext>
              </a:extLst>
            </p:cNvPr>
            <p:cNvSpPr/>
            <p:nvPr/>
          </p:nvSpPr>
          <p:spPr>
            <a:xfrm>
              <a:off x="4742235" y="944266"/>
              <a:ext cx="2442411" cy="1002901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Preparazione dell’incontro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395FDFCE-0202-4E6D-AEC9-19DF2595C8FC}"/>
                </a:ext>
              </a:extLst>
            </p:cNvPr>
            <p:cNvSpPr/>
            <p:nvPr/>
          </p:nvSpPr>
          <p:spPr>
            <a:xfrm>
              <a:off x="6966287" y="944266"/>
              <a:ext cx="2803358" cy="1002901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Incontro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47788252-407F-4241-A58E-00FEBD24B16F}"/>
                </a:ext>
              </a:extLst>
            </p:cNvPr>
            <p:cNvSpPr/>
            <p:nvPr/>
          </p:nvSpPr>
          <p:spPr>
            <a:xfrm>
              <a:off x="9408698" y="926009"/>
              <a:ext cx="2803358" cy="100290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400" dirty="0"/>
                <a:t>Accordo di collaborazione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78F73A-BF81-4BA3-A279-1282044009EF}"/>
                </a:ext>
              </a:extLst>
            </p:cNvPr>
            <p:cNvSpPr/>
            <p:nvPr/>
          </p:nvSpPr>
          <p:spPr>
            <a:xfrm>
              <a:off x="11514654" y="759993"/>
              <a:ext cx="397042" cy="3729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155270-E704-47F0-BF14-79541E96FBA6}"/>
                </a:ext>
              </a:extLst>
            </p:cNvPr>
            <p:cNvSpPr/>
            <p:nvPr/>
          </p:nvSpPr>
          <p:spPr>
            <a:xfrm>
              <a:off x="8969975" y="744680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386D60-9139-4EB5-AFE5-4051EE9FB795}"/>
                </a:ext>
              </a:extLst>
            </p:cNvPr>
            <p:cNvSpPr/>
            <p:nvPr/>
          </p:nvSpPr>
          <p:spPr>
            <a:xfrm>
              <a:off x="6425296" y="759993"/>
              <a:ext cx="397042" cy="37297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02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FE488F3-7AA7-4D0A-B18B-F5772A19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" y="1083212"/>
            <a:ext cx="11976296" cy="56693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951F-5EF2-49BA-ACD2-F6A2FD1C5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2</a:t>
            </a:fld>
            <a:endParaRPr lang="en-GB" noProof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896E5C-860E-470A-B0D6-3BCCE896D9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6881" y="1532757"/>
            <a:ext cx="6567267" cy="5032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Obiettivi 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Cos’è il microcredito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Beneficiari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Gli attori coinvolti e il loro ruolo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Il ruolo del volontario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Le fasi d’incontro tra Volontario e microimprenditore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Gli strumenti a supporto dei microimprenditori «Come scrivere un business plan»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bg1"/>
                </a:solidFill>
                <a:latin typeface="UniCredit" panose="02000506040000020004" pitchFamily="2" charset="0"/>
              </a:rPr>
              <a:t>Riferimenti normativi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8D4727-AF16-49E4-B2DD-B9F2C3F3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868"/>
            <a:ext cx="10515600" cy="1325563"/>
          </a:xfrm>
        </p:spPr>
        <p:txBody>
          <a:bodyPr/>
          <a:lstStyle/>
          <a:p>
            <a:r>
              <a:rPr lang="it-IT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191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106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latin typeface="UniCredit" panose="02000506040000020004" pitchFamily="2" charset="0"/>
              </a:rPr>
              <a:t>Piano di azione del servizio di accompagnamento</a:t>
            </a:r>
          </a:p>
        </p:txBody>
      </p:sp>
      <p:sp>
        <p:nvSpPr>
          <p:cNvPr id="4" name="AutoShape 47" descr="Risultati immagini per finpiemonte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9" descr="Risultati immagini per finpiemonte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794000" y="6314889"/>
            <a:ext cx="277226" cy="351044"/>
          </a:xfrm>
        </p:spPr>
        <p:txBody>
          <a:bodyPr vert="horz" lIns="0" tIns="0" rIns="0" bIns="0" rtlCol="0" anchor="ctr"/>
          <a:lstStyle/>
          <a:p>
            <a:fld id="{9DEDD76A-7D96-6F4D-9EDC-9FC108E5A9F9}" type="slidenum">
              <a:rPr lang="en-GB" b="1"/>
              <a:pPr/>
              <a:t>20</a:t>
            </a:fld>
            <a:endParaRPr lang="en-GB" b="1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1828800" y="3867150"/>
            <a:ext cx="4188387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600"/>
            </a:lvl1pPr>
          </a:lstStyle>
          <a:p>
            <a:r>
              <a:rPr lang="it-IT" dirty="0"/>
              <a:t>Quali sono gli obiettivi che volete raggiungere con l'attività di accompagnamento (nei prossimi 18/24 mesi)</a:t>
            </a: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1828801" y="1181100"/>
            <a:ext cx="4188387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/>
              <a:t>Quali sono i bisogni i bisogni dell' imprenditore</a:t>
            </a: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6334125" y="1181100"/>
            <a:ext cx="4188387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600"/>
            </a:lvl1pPr>
          </a:lstStyle>
          <a:p>
            <a:r>
              <a:rPr lang="it-IT" dirty="0"/>
              <a:t>Con quali modalità/ attività si vogliono raggiungere gli obiettivi </a:t>
            </a:r>
          </a:p>
        </p:txBody>
      </p:sp>
      <p:sp>
        <p:nvSpPr>
          <p:cNvPr id="2" name="CasellaDiTesto 1"/>
          <p:cNvSpPr txBox="1"/>
          <p:nvPr/>
        </p:nvSpPr>
        <p:spPr bwMode="gray">
          <a:xfrm>
            <a:off x="1828800" y="2102690"/>
            <a:ext cx="4188387" cy="4976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Bisogno 1</a:t>
            </a:r>
            <a:r>
              <a:rPr lang="it-IT" sz="1600" dirty="0"/>
              <a:t>: </a:t>
            </a:r>
            <a:r>
              <a:rPr lang="it-IT" sz="1400" dirty="0"/>
              <a:t>Miglioramento della gestione organizzativa e/o economica aziendale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1828800" y="2643280"/>
            <a:ext cx="4188387" cy="5072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Bisogno 2</a:t>
            </a:r>
            <a:r>
              <a:rPr lang="it-IT" sz="1600" dirty="0"/>
              <a:t>: </a:t>
            </a:r>
            <a:r>
              <a:rPr lang="it-IT" sz="1400" dirty="0"/>
              <a:t>definizione strategie di comunicazione e </a:t>
            </a:r>
            <a:r>
              <a:rPr lang="it-IT" sz="1400" dirty="0" err="1"/>
              <a:t>merketing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 bwMode="gray">
          <a:xfrm>
            <a:off x="1828800" y="3193489"/>
            <a:ext cx="4188387" cy="5403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Bisogno 3</a:t>
            </a:r>
            <a:r>
              <a:rPr lang="it-IT" sz="1600" dirty="0"/>
              <a:t>: </a:t>
            </a:r>
            <a:r>
              <a:rPr lang="it-IT" sz="1400" dirty="0"/>
              <a:t>Piano di sviluppo dell’impresa (es. ampliare il business, nuovi canali etc..)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 bwMode="gray">
          <a:xfrm>
            <a:off x="1828800" y="4785502"/>
            <a:ext cx="4236013" cy="7332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Obiettivo 1</a:t>
            </a:r>
            <a:r>
              <a:rPr lang="it-IT" sz="1600" dirty="0"/>
              <a:t>: </a:t>
            </a:r>
            <a:r>
              <a:rPr lang="it-IT" sz="1400" dirty="0"/>
              <a:t>Realizzare il modello/strumento di controllo e gestione dell’andamento aziendale (organizzativo/economico)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 bwMode="gray">
          <a:xfrm>
            <a:off x="1828800" y="5581651"/>
            <a:ext cx="4236013" cy="518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Obiettivo 2:</a:t>
            </a:r>
            <a:r>
              <a:rPr lang="it-IT" sz="1400" dirty="0"/>
              <a:t> Attivare nuovi rapporti di finanziamento coerenti con le necessità</a:t>
            </a:r>
          </a:p>
        </p:txBody>
      </p:sp>
      <p:sp>
        <p:nvSpPr>
          <p:cNvPr id="16" name="CasellaDiTesto 15"/>
          <p:cNvSpPr txBox="1"/>
          <p:nvPr/>
        </p:nvSpPr>
        <p:spPr bwMode="gray">
          <a:xfrm>
            <a:off x="1828799" y="6099795"/>
            <a:ext cx="4236013" cy="3714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Obiettivo 3</a:t>
            </a:r>
            <a:r>
              <a:rPr lang="it-IT" sz="1600" dirty="0"/>
              <a:t>: </a:t>
            </a:r>
            <a:r>
              <a:rPr lang="it-IT" sz="1400" dirty="0"/>
              <a:t>Redazione piano scritto pluriennale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6334125" y="2066925"/>
            <a:ext cx="4188387" cy="65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Azione 1</a:t>
            </a:r>
            <a:r>
              <a:rPr lang="it-IT" sz="1600" dirty="0"/>
              <a:t>: </a:t>
            </a:r>
            <a:r>
              <a:rPr lang="it-IT" sz="1400" dirty="0"/>
              <a:t>Esame del quadro  strumenti in uso/valutazione e realizzazione del definitivo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 bwMode="gray">
          <a:xfrm>
            <a:off x="6334125" y="2790942"/>
            <a:ext cx="4188387" cy="5072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Azione 2: </a:t>
            </a:r>
            <a:r>
              <a:rPr lang="it-IT" sz="1400" dirty="0"/>
              <a:t>raccolta ed incontri relativi alle offerte del mercato (privato e pubblico)</a:t>
            </a: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6327213" y="3329046"/>
            <a:ext cx="4188387" cy="5072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b="1" dirty="0"/>
              <a:t>Azione 3:</a:t>
            </a:r>
            <a:r>
              <a:rPr lang="it-IT" sz="1600" dirty="0"/>
              <a:t> </a:t>
            </a:r>
            <a:r>
              <a:rPr lang="it-IT" sz="1400" dirty="0"/>
              <a:t>Analisi </a:t>
            </a:r>
            <a:r>
              <a:rPr lang="it-IT" sz="1400" dirty="0" err="1"/>
              <a:t>andamentale</a:t>
            </a:r>
            <a:r>
              <a:rPr lang="it-IT" sz="1400" dirty="0"/>
              <a:t> e definizione del piano e target </a:t>
            </a:r>
            <a:r>
              <a:rPr lang="it-IT" sz="1400" dirty="0" err="1"/>
              <a:t>pluiriennali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 bwMode="gray">
          <a:xfrm>
            <a:off x="6327212" y="3910070"/>
            <a:ext cx="4188387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it-IT"/>
            </a:defPPr>
            <a:lvl1pPr algn="ctr">
              <a:defRPr sz="1600"/>
            </a:lvl1pPr>
          </a:lstStyle>
          <a:p>
            <a:r>
              <a:rPr lang="it-IT" dirty="0"/>
              <a:t>Quali sono le tempistiche con cui volete fissare gli incontri (periodicità) e la modalità ( dove e come)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 bwMode="gray">
          <a:xfrm>
            <a:off x="6334125" y="4867274"/>
            <a:ext cx="4188387" cy="1525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sz="1600" dirty="0"/>
              <a:t>  1 volta ogni 10 gg «on line» call</a:t>
            </a:r>
          </a:p>
          <a:p>
            <a:r>
              <a:rPr lang="it-IT" sz="1600" dirty="0"/>
              <a:t>  1 volta ogni 2 mesi incontro «di persona» presso. </a:t>
            </a:r>
          </a:p>
          <a:p>
            <a:r>
              <a:rPr lang="it-IT" sz="1600" dirty="0"/>
              <a:t>  l’azienda.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FAD1CB-92A7-4DD8-B5C9-166E3642E138}"/>
              </a:ext>
            </a:extLst>
          </p:cNvPr>
          <p:cNvSpPr/>
          <p:nvPr/>
        </p:nvSpPr>
        <p:spPr>
          <a:xfrm>
            <a:off x="7743505" y="252941"/>
            <a:ext cx="3501189" cy="543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271621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BAD9E-7A37-9749-B7F7-99758C44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it-IT" sz="3100" b="1" dirty="0">
                <a:latin typeface="Arial Rounded MT Bold" panose="020F0704030504030204" pitchFamily="34" charset="77"/>
              </a:rPr>
              <a:t>La tracciatura della relazione di Accompagnamento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75B493-40A1-754C-A04B-BE73BF4F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845131"/>
            <a:ext cx="10515600" cy="3722914"/>
          </a:xfrm>
        </p:spPr>
        <p:txBody>
          <a:bodyPr>
            <a:normAutofit/>
          </a:bodyPr>
          <a:lstStyle/>
          <a:p>
            <a:r>
              <a:rPr lang="it-IT" sz="2400" dirty="0"/>
              <a:t>L’attività di accompagnamento dev’essere monitorata e «tracciata» dal volontario all’interno del </a:t>
            </a:r>
            <a:r>
              <a:rPr lang="it-IT" sz="2400" dirty="0" err="1"/>
              <a:t>tool</a:t>
            </a:r>
            <a:r>
              <a:rPr lang="it-IT" sz="2400" dirty="0"/>
              <a:t> «Iniziative» di </a:t>
            </a:r>
            <a:r>
              <a:rPr lang="it-IT" sz="2400" dirty="0" err="1"/>
              <a:t>Unigens</a:t>
            </a:r>
            <a:r>
              <a:rPr lang="it-IT" sz="2400" dirty="0"/>
              <a:t>, attraverso brevi rendicontazioni dei momenti d’incontro con il cliente</a:t>
            </a:r>
          </a:p>
          <a:p>
            <a:r>
              <a:rPr lang="it-IT" sz="2400" dirty="0"/>
              <a:t>Nei suddetti incontri, quando opportuno, è importante condividere i risultati raggiunti rispetto agli obbiettivi definiti.</a:t>
            </a:r>
          </a:p>
          <a:p>
            <a:r>
              <a:rPr lang="it-IT" sz="2400" dirty="0"/>
              <a:t>Alla fine del periodo di accompagnamento si chiederà al cliente il feedback complessivo con la compilazione di un questionario di «fine accompagnamento»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F7349A-595E-EC49-A84A-629C89F2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972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45FD3-3646-0449-8B90-839C132C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u="sng" dirty="0"/>
              <a:t>ALLEGATI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71D682-417E-C442-88CE-AE77A3D1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Elementi di Supporto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DE3818-5862-4F4F-BBA4-A3090FC8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42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6C3B1-95B4-6446-A3F1-6F90B2F9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 Rounded MT Bold" panose="020F0704030504030204" pitchFamily="34" charset="77"/>
              </a:rPr>
              <a:t>Elementi del corso «Fare Impresa» (UGLAB)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E0F559-22CA-8041-90E9-A69EE9013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20775"/>
            <a:ext cx="10003971" cy="5355771"/>
          </a:xfr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CBC155-545C-1A49-9720-87F928F7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83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81E5FC9-8C34-204A-9430-A336FD84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45F828-BBF2-7B4F-B34D-0B86B988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51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2155176-9E20-CA4F-B0AA-7FA130032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9ED8B6-F0BE-834D-9628-BD49F76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39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41C5F-9964-B54D-89A0-6C58AED3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/>
          </a:bodyPr>
          <a:lstStyle/>
          <a:p>
            <a:r>
              <a:rPr lang="it-IT" sz="2800" b="1" dirty="0"/>
              <a:t>Dal Business Model </a:t>
            </a:r>
            <a:r>
              <a:rPr lang="it-IT" sz="2800" b="1" dirty="0" err="1"/>
              <a:t>Canvas</a:t>
            </a:r>
            <a:r>
              <a:rPr lang="it-IT" sz="2800" b="1" dirty="0"/>
              <a:t> al Business Plan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DDB364-40A5-F842-B2C1-B24D2630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38942"/>
            <a:ext cx="9144000" cy="5519057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5D5BF2-6487-D346-8483-3A52A0F4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5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16CC5B2-B945-0243-8888-C4B90451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DDEBD3-B18D-324A-9194-964E82D8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093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71ED915-6980-CC40-A0F9-2455A5B5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F08E0E-5903-7444-B4B9-1C4193A2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489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03843-F3C1-4B4E-8029-D463701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Marketing – Come promuovere la propria attività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D1CF38-E632-A14E-A05C-B7AFA4FB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5284560"/>
          </a:xfrm>
        </p:spPr>
        <p:txBody>
          <a:bodyPr/>
          <a:lstStyle/>
          <a:p>
            <a:r>
              <a:rPr lang="it-IT" dirty="0"/>
              <a:t>Presenza dell’azienda sul web: proprio sito/dominio (con canale di vendita on line) ; </a:t>
            </a:r>
            <a:r>
              <a:rPr lang="it-IT" dirty="0" err="1"/>
              <a:t>facebook</a:t>
            </a:r>
            <a:r>
              <a:rPr lang="it-IT" dirty="0"/>
              <a:t>; </a:t>
            </a:r>
            <a:r>
              <a:rPr lang="it-IT" dirty="0" err="1"/>
              <a:t>instagram</a:t>
            </a:r>
            <a:r>
              <a:rPr lang="it-IT" dirty="0"/>
              <a:t>. Etc..</a:t>
            </a:r>
          </a:p>
          <a:p>
            <a:r>
              <a:rPr lang="it-IT" dirty="0"/>
              <a:t>Convenzione con canali di delivery: </a:t>
            </a:r>
            <a:r>
              <a:rPr lang="it-IT" dirty="0" err="1"/>
              <a:t>Deliveroo</a:t>
            </a:r>
            <a:r>
              <a:rPr lang="it-IT" dirty="0"/>
              <a:t>; </a:t>
            </a:r>
            <a:r>
              <a:rPr lang="it-IT" dirty="0" err="1"/>
              <a:t>Glovo</a:t>
            </a:r>
            <a:r>
              <a:rPr lang="it-IT" dirty="0"/>
              <a:t>; </a:t>
            </a:r>
            <a:r>
              <a:rPr lang="it-IT" dirty="0" err="1"/>
              <a:t>UberEats</a:t>
            </a:r>
            <a:r>
              <a:rPr lang="it-IT" dirty="0"/>
              <a:t>; etc..</a:t>
            </a:r>
          </a:p>
          <a:p>
            <a:r>
              <a:rPr lang="it-IT" dirty="0"/>
              <a:t>Convenzione con </a:t>
            </a:r>
            <a:r>
              <a:rPr lang="it-IT" dirty="0" err="1"/>
              <a:t>marketplaces</a:t>
            </a:r>
            <a:r>
              <a:rPr lang="it-IT" dirty="0"/>
              <a:t>: Amazon; </a:t>
            </a:r>
            <a:r>
              <a:rPr lang="it-IT" dirty="0" err="1"/>
              <a:t>Ebay</a:t>
            </a:r>
            <a:r>
              <a:rPr lang="it-IT" dirty="0"/>
              <a:t>; etc..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BC769-C560-F648-8979-2888B3AF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48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C3D7C2-05A7-46A2-B986-07843B7412ED}"/>
              </a:ext>
            </a:extLst>
          </p:cNvPr>
          <p:cNvSpPr/>
          <p:nvPr/>
        </p:nvSpPr>
        <p:spPr>
          <a:xfrm>
            <a:off x="8711271" y="2135410"/>
            <a:ext cx="3358810" cy="3253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E9CB8F-01A8-4D44-8FD4-03B071E79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63541-AD25-4E4F-9C9B-70297285C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3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4117C1-B2BE-499D-BBD1-2C6FB0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5218"/>
            <a:ext cx="10515600" cy="1325563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4251B-1893-4F10-B190-6D812990C252}"/>
              </a:ext>
            </a:extLst>
          </p:cNvPr>
          <p:cNvSpPr txBox="1"/>
          <p:nvPr/>
        </p:nvSpPr>
        <p:spPr>
          <a:xfrm>
            <a:off x="1467092" y="2301410"/>
            <a:ext cx="6505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Obiettivo di questo incontro è quello di condividere le informazioni sul </a:t>
            </a:r>
            <a:r>
              <a:rPr lang="it-IT" sz="2000" dirty="0" err="1"/>
              <a:t>MicroCredito</a:t>
            </a:r>
            <a:r>
              <a:rPr lang="it-IT" sz="2000" dirty="0"/>
              <a:t> al fine di avere un’uniformità di contenuti</a:t>
            </a:r>
          </a:p>
          <a:p>
            <a:endParaRPr lang="it-IT" sz="2000" dirty="0">
              <a:latin typeface="UniCredit" panose="02000506040000020004" pitchFamily="2" charset="0"/>
            </a:endParaRPr>
          </a:p>
          <a:p>
            <a:endParaRPr lang="it-IT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6EBCCC-62A1-45CA-B493-3955F8EB29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707" y="2686321"/>
            <a:ext cx="2965938" cy="1975716"/>
          </a:xfrm>
          <a:prstGeom prst="rect">
            <a:avLst/>
          </a:prstGeom>
        </p:spPr>
      </p:pic>
      <p:pic>
        <p:nvPicPr>
          <p:cNvPr id="16" name="Immagine 27" descr="22A-01.png">
            <a:extLst>
              <a:ext uri="{FF2B5EF4-FFF2-40B4-BE49-F238E27FC236}">
                <a16:creationId xmlns:a16="http://schemas.microsoft.com/office/drawing/2014/main" id="{CD91B6C5-3931-4814-A19F-DC0046164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01" y="2574367"/>
            <a:ext cx="624178" cy="624178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7" name="Immagine 27" descr="22A-01.png">
            <a:extLst>
              <a:ext uri="{FF2B5EF4-FFF2-40B4-BE49-F238E27FC236}">
                <a16:creationId xmlns:a16="http://schemas.microsoft.com/office/drawing/2014/main" id="{9FF049C0-4877-42CC-8C1D-39DBD679FB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57" y="4349948"/>
            <a:ext cx="624178" cy="624178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8" name="Rettangolo con due angoli in diagonale arrotondati 6">
            <a:extLst>
              <a:ext uri="{FF2B5EF4-FFF2-40B4-BE49-F238E27FC236}">
                <a16:creationId xmlns:a16="http://schemas.microsoft.com/office/drawing/2014/main" id="{ED95EB97-2636-428B-855C-96644AD06183}"/>
              </a:ext>
            </a:extLst>
          </p:cNvPr>
          <p:cNvSpPr/>
          <p:nvPr/>
        </p:nvSpPr>
        <p:spPr>
          <a:xfrm>
            <a:off x="1415611" y="2262440"/>
            <a:ext cx="7099223" cy="1166559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Rettangolo con due angoli in diagonale arrotondati 6">
            <a:extLst>
              <a:ext uri="{FF2B5EF4-FFF2-40B4-BE49-F238E27FC236}">
                <a16:creationId xmlns:a16="http://schemas.microsoft.com/office/drawing/2014/main" id="{2395A9AD-8A09-4EB1-B550-3602C6B03A72}"/>
              </a:ext>
            </a:extLst>
          </p:cNvPr>
          <p:cNvSpPr/>
          <p:nvPr/>
        </p:nvSpPr>
        <p:spPr>
          <a:xfrm>
            <a:off x="1443747" y="3976565"/>
            <a:ext cx="7099223" cy="1166559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chemeClr val="tx1"/>
                </a:solidFill>
              </a:rPr>
              <a:t>Condividere un approccio comune  sul servizio di accompagnamento nella fase d’incontro tra volontario e Micro imprenditori e gli strumenti messi a disposizione dei volontari</a:t>
            </a:r>
          </a:p>
        </p:txBody>
      </p:sp>
    </p:spTree>
    <p:extLst>
      <p:ext uri="{BB962C8B-B14F-4D97-AF65-F5344CB8AC3E}">
        <p14:creationId xmlns:p14="http://schemas.microsoft.com/office/powerpoint/2010/main" val="4217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0B09B6B-E272-4466-B1C1-AD850149F4DB}"/>
              </a:ext>
            </a:extLst>
          </p:cNvPr>
          <p:cNvSpPr/>
          <p:nvPr/>
        </p:nvSpPr>
        <p:spPr>
          <a:xfrm>
            <a:off x="665940" y="3660942"/>
            <a:ext cx="2575658" cy="214029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01B7D44-D8D6-4E2E-A628-27D5665854B4}"/>
              </a:ext>
            </a:extLst>
          </p:cNvPr>
          <p:cNvSpPr/>
          <p:nvPr/>
        </p:nvSpPr>
        <p:spPr>
          <a:xfrm>
            <a:off x="8650035" y="3660942"/>
            <a:ext cx="2575658" cy="214029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22B5F1-2289-4C45-BD80-A3FEF27996B0}"/>
              </a:ext>
            </a:extLst>
          </p:cNvPr>
          <p:cNvSpPr/>
          <p:nvPr/>
        </p:nvSpPr>
        <p:spPr>
          <a:xfrm>
            <a:off x="581985" y="897641"/>
            <a:ext cx="10835151" cy="253135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DCAAE4-701A-4F49-8A1D-09CF7067AF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6210" y="1092841"/>
            <a:ext cx="9958039" cy="2810195"/>
          </a:xfrm>
        </p:spPr>
        <p:txBody>
          <a:bodyPr/>
          <a:lstStyle/>
          <a:p>
            <a:r>
              <a:rPr lang="it-IT" sz="2000" i="1" dirty="0"/>
              <a:t>Il </a:t>
            </a:r>
            <a:r>
              <a:rPr lang="it-IT" sz="2000" i="1" dirty="0" err="1"/>
              <a:t>MicroCredito</a:t>
            </a:r>
            <a:r>
              <a:rPr lang="it-IT" sz="2000" i="1" dirty="0"/>
              <a:t> è uno strumento finanziario che ha lo scopo di rispondere alle esigenze di </a:t>
            </a:r>
            <a:r>
              <a:rPr lang="it-IT" sz="2000" b="1" i="1" dirty="0"/>
              <a:t>inclusione finanziaria </a:t>
            </a:r>
            <a:r>
              <a:rPr lang="it-IT" sz="2000" i="1" dirty="0"/>
              <a:t>di coloro che presentano difficoltà di accesso al credito tradizionale. Non si tratta semplicemente di un prestito di piccolo importo, ma di </a:t>
            </a:r>
            <a:r>
              <a:rPr lang="it-IT" sz="2000" b="1" i="1" dirty="0"/>
              <a:t>un’offerta integrata </a:t>
            </a:r>
            <a:r>
              <a:rPr lang="it-IT" sz="2000" i="1" dirty="0"/>
              <a:t>di </a:t>
            </a:r>
            <a:r>
              <a:rPr lang="it-IT" sz="2000" b="1" i="1" dirty="0"/>
              <a:t>servizi finanziari </a:t>
            </a:r>
            <a:r>
              <a:rPr lang="it-IT" sz="2000" i="1" dirty="0"/>
              <a:t>e </a:t>
            </a:r>
            <a:r>
              <a:rPr lang="it-IT" sz="2000" b="1" i="1" dirty="0"/>
              <a:t>non finanziari</a:t>
            </a:r>
            <a:r>
              <a:rPr lang="it-IT" sz="2000" i="1" dirty="0"/>
              <a:t>. </a:t>
            </a:r>
            <a:r>
              <a:rPr lang="it-IT" sz="2000" i="1" dirty="0" err="1"/>
              <a:t>Cio</a:t>
            </a:r>
            <a:r>
              <a:rPr lang="it-IT" sz="2000" i="1" dirty="0"/>
              <a:t>̀ che contraddistingue il </a:t>
            </a:r>
            <a:r>
              <a:rPr lang="it-IT" sz="2000" i="1" dirty="0" err="1"/>
              <a:t>MicroCredito</a:t>
            </a:r>
            <a:r>
              <a:rPr lang="it-IT" sz="2000" i="1" dirty="0"/>
              <a:t> dal credito ordinario è l’attenzione alla persona, che si traduce nell’accoglienza, l’ascolto e il sostegno ai beneficiari dalla fase </a:t>
            </a:r>
            <a:r>
              <a:rPr lang="it-IT" sz="2000" i="1" dirty="0" err="1"/>
              <a:t>pre</a:t>
            </a:r>
            <a:r>
              <a:rPr lang="it-IT" sz="2000" i="1" dirty="0"/>
              <a:t>-erogazione a quella post-erogazione, </a:t>
            </a:r>
            <a:r>
              <a:rPr lang="it-IT" sz="2000" i="1" dirty="0" err="1"/>
              <a:t>nonche</a:t>
            </a:r>
            <a:r>
              <a:rPr lang="it-IT" sz="2000" i="1" dirty="0"/>
              <a:t>́ nella particolare attenzione prestata alla </a:t>
            </a:r>
            <a:r>
              <a:rPr lang="it-IT" sz="2000" i="1" dirty="0" err="1"/>
              <a:t>validita</a:t>
            </a:r>
            <a:r>
              <a:rPr lang="it-IT" sz="2000" i="1" dirty="0"/>
              <a:t>̀ e alla </a:t>
            </a:r>
            <a:r>
              <a:rPr lang="it-IT" sz="2000" i="1" dirty="0" err="1"/>
              <a:t>sostenibilita</a:t>
            </a:r>
            <a:r>
              <a:rPr lang="it-IT" sz="2000" i="1" dirty="0"/>
              <a:t>̀ del progetto. </a:t>
            </a:r>
            <a:endParaRPr lang="it-IT" sz="2000" dirty="0"/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B6CF746-04C8-5646-BFD1-FBBF668E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49" y="337491"/>
            <a:ext cx="10515600" cy="516624"/>
          </a:xfrm>
        </p:spPr>
        <p:txBody>
          <a:bodyPr>
            <a:noAutofit/>
          </a:bodyPr>
          <a:lstStyle/>
          <a:p>
            <a:r>
              <a:rPr lang="it-IT" sz="2400" b="1" dirty="0">
                <a:latin typeface="UniCredit" panose="02000506040000020004" pitchFamily="2" charset="0"/>
              </a:rPr>
              <a:t>Cos’è il </a:t>
            </a:r>
            <a:r>
              <a:rPr lang="it-IT" sz="2400" b="1" dirty="0" err="1">
                <a:latin typeface="UniCredit" panose="02000506040000020004" pitchFamily="2" charset="0"/>
              </a:rPr>
              <a:t>MicroCredito</a:t>
            </a:r>
            <a:endParaRPr lang="it-IT" sz="2400" b="1" dirty="0">
              <a:latin typeface="UniCredit" panose="02000506040000020004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DDED3F-D24C-5C4B-9D76-CA4EEA27E616}"/>
              </a:ext>
            </a:extLst>
          </p:cNvPr>
          <p:cNvSpPr txBox="1"/>
          <p:nvPr/>
        </p:nvSpPr>
        <p:spPr>
          <a:xfrm>
            <a:off x="581985" y="6033184"/>
            <a:ext cx="995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Normativa italiana sul </a:t>
            </a:r>
            <a:r>
              <a:rPr lang="it-IT" dirty="0" err="1"/>
              <a:t>microcredito</a:t>
            </a:r>
            <a:r>
              <a:rPr lang="it-IT" dirty="0"/>
              <a:t> (disciplinata dagli Articoli 111 e 113 del Testo Unico Bancario e dal Decreto attuativo del Ministro dell’economia e delle finanze </a:t>
            </a:r>
            <a:r>
              <a:rPr lang="it-IT" dirty="0" err="1"/>
              <a:t>n</a:t>
            </a:r>
            <a:r>
              <a:rPr lang="it-IT" dirty="0"/>
              <a:t> 176 del 17 Ottobre 2014)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27C8C5-6B9B-4B4B-B6C5-E7073A4B5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4</a:t>
            </a:fld>
            <a:endParaRPr lang="en-GB" noProof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7D2B2A-DEEE-49CF-9750-0A4FF83555D3}"/>
              </a:ext>
            </a:extLst>
          </p:cNvPr>
          <p:cNvSpPr/>
          <p:nvPr/>
        </p:nvSpPr>
        <p:spPr>
          <a:xfrm>
            <a:off x="4641068" y="3660942"/>
            <a:ext cx="2575658" cy="214029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98C972-13D4-48BD-BFEE-5A2A5FC90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573" y="4570650"/>
            <a:ext cx="1732648" cy="1154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A67D1-122D-4BB5-B931-25818BD83B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0" y="4625106"/>
            <a:ext cx="1610719" cy="10454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DDCECD-419D-4442-97B8-0ABAFEE172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876" y="4577156"/>
            <a:ext cx="1732648" cy="11550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2D594F-564D-47A0-BBBD-AC1977FF0504}"/>
              </a:ext>
            </a:extLst>
          </p:cNvPr>
          <p:cNvSpPr txBox="1"/>
          <p:nvPr/>
        </p:nvSpPr>
        <p:spPr>
          <a:xfrm>
            <a:off x="4904922" y="4013527"/>
            <a:ext cx="224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Accompagnamento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5B1965-7376-41A0-AF0F-6D2E4E1B30D7}"/>
              </a:ext>
            </a:extLst>
          </p:cNvPr>
          <p:cNvSpPr txBox="1"/>
          <p:nvPr/>
        </p:nvSpPr>
        <p:spPr>
          <a:xfrm>
            <a:off x="9149176" y="4013527"/>
            <a:ext cx="224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Formazione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02CEA-9480-46DB-8180-56F683FB2335}"/>
              </a:ext>
            </a:extLst>
          </p:cNvPr>
          <p:cNvSpPr txBox="1"/>
          <p:nvPr/>
        </p:nvSpPr>
        <p:spPr>
          <a:xfrm>
            <a:off x="977485" y="4013527"/>
            <a:ext cx="224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Finanziamento</a:t>
            </a:r>
          </a:p>
        </p:txBody>
      </p:sp>
    </p:spTree>
    <p:extLst>
      <p:ext uri="{BB962C8B-B14F-4D97-AF65-F5344CB8AC3E}">
        <p14:creationId xmlns:p14="http://schemas.microsoft.com/office/powerpoint/2010/main" val="310097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FF89B-01D3-47D4-95C3-9387001EF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5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0A6933-C963-4DB9-821E-03042137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13" y="255387"/>
            <a:ext cx="10515600" cy="4629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latin typeface="UniCredit" panose="02000506040000020004" pitchFamily="2" charset="0"/>
              </a:rPr>
              <a:t>MicroCredito: i prodotti in sintesi (inseriti entrambi nel portale Unicredito)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2B32C8-C561-474D-9C2A-9F8EC07F00D6}"/>
              </a:ext>
            </a:extLst>
          </p:cNvPr>
          <p:cNvSpPr/>
          <p:nvPr/>
        </p:nvSpPr>
        <p:spPr>
          <a:xfrm>
            <a:off x="838201" y="1061371"/>
            <a:ext cx="4924923" cy="4968564"/>
          </a:xfrm>
          <a:prstGeom prst="roundRect">
            <a:avLst>
              <a:gd name="adj" fmla="val 519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3D545FDD-82CF-4346-982A-70C5404A5210}"/>
              </a:ext>
            </a:extLst>
          </p:cNvPr>
          <p:cNvSpPr/>
          <p:nvPr/>
        </p:nvSpPr>
        <p:spPr>
          <a:xfrm>
            <a:off x="1156138" y="1628800"/>
            <a:ext cx="4413375" cy="244166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7C7439D-777B-4F15-A783-23D66612FDAF}"/>
              </a:ext>
            </a:extLst>
          </p:cNvPr>
          <p:cNvSpPr/>
          <p:nvPr/>
        </p:nvSpPr>
        <p:spPr>
          <a:xfrm>
            <a:off x="960000" y="1628800"/>
            <a:ext cx="4609513" cy="168060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596C6-B786-4023-91ED-FAE920C887B0}"/>
              </a:ext>
            </a:extLst>
          </p:cNvPr>
          <p:cNvSpPr txBox="1"/>
          <p:nvPr/>
        </p:nvSpPr>
        <p:spPr>
          <a:xfrm>
            <a:off x="1156138" y="1954909"/>
            <a:ext cx="441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0000"/>
                </a:solidFill>
                <a:latin typeface="UniCredit"/>
              </a:rPr>
              <a:t>Microimprese, 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sia società di persone sia di capitale, sia nella fase di avvio dell’attività che in fase di sviluppo: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UniCredit"/>
              </a:rPr>
              <a:t>con 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meno di 10 addetti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UniCredit"/>
              </a:rPr>
              <a:t>fatturato annuo o totale attivo di bilancio non superi € 2 Mln</a:t>
            </a:r>
            <a:endParaRPr lang="it-IT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9844E-6C08-4E7E-B679-338CAF95FA16}"/>
              </a:ext>
            </a:extLst>
          </p:cNvPr>
          <p:cNvSpPr txBox="1"/>
          <p:nvPr/>
        </p:nvSpPr>
        <p:spPr>
          <a:xfrm>
            <a:off x="1962220" y="1246096"/>
            <a:ext cx="270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MicroCredito con garanzia FEI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86E2206A-3B68-4791-8524-0E3348402415}"/>
              </a:ext>
            </a:extLst>
          </p:cNvPr>
          <p:cNvSpPr/>
          <p:nvPr/>
        </p:nvSpPr>
        <p:spPr>
          <a:xfrm>
            <a:off x="1156138" y="3462956"/>
            <a:ext cx="3960440" cy="220404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67F86CD6-1DE6-4D0C-979C-34FBDAE5A9F3}"/>
              </a:ext>
            </a:extLst>
          </p:cNvPr>
          <p:cNvSpPr/>
          <p:nvPr/>
        </p:nvSpPr>
        <p:spPr>
          <a:xfrm>
            <a:off x="960000" y="3431601"/>
            <a:ext cx="4609513" cy="2471068"/>
          </a:xfrm>
          <a:prstGeom prst="round2DiagRect">
            <a:avLst>
              <a:gd name="adj1" fmla="val 10114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3E5EA3-7976-4811-B2DB-580BD7AC0292}"/>
              </a:ext>
            </a:extLst>
          </p:cNvPr>
          <p:cNvSpPr txBox="1"/>
          <p:nvPr/>
        </p:nvSpPr>
        <p:spPr>
          <a:xfrm>
            <a:off x="1156138" y="3871243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UniCredit"/>
              </a:rPr>
              <a:t>Chirografario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 con rate mensili o trimestrali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UniCredit"/>
              </a:rPr>
              <a:t>Importo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: minimo 2.000€, 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massimo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€ 25.000</a:t>
            </a:r>
            <a:endParaRPr lang="it-IT" sz="1000" dirty="0">
              <a:solidFill>
                <a:srgbClr val="000000"/>
              </a:solidFill>
              <a:latin typeface="UniCredit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UniCredit"/>
              </a:rPr>
              <a:t>Finalità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 di utilizzo ammesse: investimenti materiali e immateriali; circolante e liquidità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UniCredit"/>
              </a:rPr>
              <a:t>Durata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 massima: 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5 anni 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di ammortamento per 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investimento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, 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2 anni 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per esigenze di 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circolante e liquidità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,</a:t>
            </a:r>
            <a:r>
              <a:rPr lang="it-IT" sz="1000" b="1" dirty="0">
                <a:solidFill>
                  <a:srgbClr val="000000"/>
                </a:solidFill>
                <a:latin typeface="UniCredit"/>
              </a:rPr>
              <a:t> </a:t>
            </a:r>
            <a:r>
              <a:rPr lang="it-IT" sz="1000" dirty="0">
                <a:solidFill>
                  <a:srgbClr val="000000"/>
                </a:solidFill>
                <a:latin typeface="UniCredit"/>
              </a:rPr>
              <a:t>oltre ad un periodo di preammortamento fino al 31/03/2021.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UniCredit"/>
              </a:rPr>
              <a:t>Garanzia di portafoglio EaSI FEI sull'80% del finanziamento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6B156A-75A6-4DE6-AA19-3869C64F73F3}"/>
              </a:ext>
            </a:extLst>
          </p:cNvPr>
          <p:cNvSpPr/>
          <p:nvPr/>
        </p:nvSpPr>
        <p:spPr>
          <a:xfrm>
            <a:off x="5959262" y="1061371"/>
            <a:ext cx="4601231" cy="4968564"/>
          </a:xfrm>
          <a:prstGeom prst="roundRect">
            <a:avLst>
              <a:gd name="adj" fmla="val 519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64FCC8AD-6F1D-4958-80BC-96F5F03F5DA3}"/>
              </a:ext>
            </a:extLst>
          </p:cNvPr>
          <p:cNvSpPr/>
          <p:nvPr/>
        </p:nvSpPr>
        <p:spPr>
          <a:xfrm>
            <a:off x="6096000" y="1553905"/>
            <a:ext cx="4265846" cy="295299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C83A900E-F8A9-4E3B-89DF-56E3DD51B710}"/>
              </a:ext>
            </a:extLst>
          </p:cNvPr>
          <p:cNvSpPr/>
          <p:nvPr/>
        </p:nvSpPr>
        <p:spPr>
          <a:xfrm>
            <a:off x="6096000" y="1628800"/>
            <a:ext cx="4265846" cy="1727909"/>
          </a:xfrm>
          <a:prstGeom prst="round2DiagRect">
            <a:avLst>
              <a:gd name="adj1" fmla="val 9633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68D3AE-B9FE-4E41-923E-328390CF5DA6}"/>
              </a:ext>
            </a:extLst>
          </p:cNvPr>
          <p:cNvSpPr txBox="1"/>
          <p:nvPr/>
        </p:nvSpPr>
        <p:spPr>
          <a:xfrm>
            <a:off x="6096000" y="1832080"/>
            <a:ext cx="4197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000000"/>
                </a:solidFill>
                <a:latin typeface="UniCredit"/>
              </a:rPr>
              <a:t>Imprese e Professionisti</a:t>
            </a:r>
            <a:r>
              <a:rPr lang="it-IT" sz="1100" dirty="0">
                <a:solidFill>
                  <a:srgbClr val="000000"/>
                </a:solidFill>
                <a:latin typeface="UniCredit"/>
              </a:rPr>
              <a:t> già titolari di partita IVA, iscritti a ordini o associazioni professionali da non più di 5 anni e operanti nei settori ammissibili in base alle Disposizioni operative del Fondo di Garanzia;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000000"/>
                </a:solidFill>
                <a:latin typeface="UniCredit"/>
              </a:rPr>
              <a:t>Numero di addetti massimo 5</a:t>
            </a:r>
            <a:r>
              <a:rPr lang="it-IT" sz="1100" dirty="0">
                <a:solidFill>
                  <a:srgbClr val="000000"/>
                </a:solidFill>
                <a:latin typeface="UniCredit"/>
              </a:rPr>
              <a:t> per Professionisti e Imprese o </a:t>
            </a:r>
            <a:r>
              <a:rPr lang="it-IT" sz="1100" b="1" dirty="0">
                <a:solidFill>
                  <a:srgbClr val="000000"/>
                </a:solidFill>
                <a:latin typeface="UniCredit"/>
              </a:rPr>
              <a:t>massimo 10 addetti</a:t>
            </a:r>
            <a:r>
              <a:rPr lang="it-IT" sz="1100" dirty="0">
                <a:solidFill>
                  <a:srgbClr val="000000"/>
                </a:solidFill>
                <a:latin typeface="UniCredit"/>
              </a:rPr>
              <a:t> per Società di persone, SRL semplificate e Società Cooperative;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UniCredit"/>
              </a:rPr>
              <a:t>Attivo patrimoniale massimo €300 mila, ricavi lordi fino a €200 mila e livello di indebitamento non superiore a €100 mila.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118FBD-280B-4024-85E7-3824E0B2E836}"/>
              </a:ext>
            </a:extLst>
          </p:cNvPr>
          <p:cNvSpPr txBox="1"/>
          <p:nvPr/>
        </p:nvSpPr>
        <p:spPr>
          <a:xfrm>
            <a:off x="6401406" y="1171207"/>
            <a:ext cx="3878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 b="1"/>
            </a:lvl1pPr>
          </a:lstStyle>
          <a:p>
            <a:r>
              <a:rPr lang="it-IT" dirty="0"/>
              <a:t>MicroCredito - Fondo di garanzia per le PMI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7FD99B26-70A6-40FC-9FCB-65D30D61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698" y="1101808"/>
            <a:ext cx="985815" cy="3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FC131BEA-69EC-48BD-B884-3BF43821BA9F}"/>
              </a:ext>
            </a:extLst>
          </p:cNvPr>
          <p:cNvSpPr/>
          <p:nvPr/>
        </p:nvSpPr>
        <p:spPr>
          <a:xfrm>
            <a:off x="6096000" y="3431602"/>
            <a:ext cx="4265846" cy="213423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</a:t>
            </a: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F61A79F1-7616-4C13-9219-61A9AA3897CD}"/>
              </a:ext>
            </a:extLst>
          </p:cNvPr>
          <p:cNvSpPr/>
          <p:nvPr/>
        </p:nvSpPr>
        <p:spPr>
          <a:xfrm>
            <a:off x="6096000" y="3431602"/>
            <a:ext cx="4265846" cy="2508398"/>
          </a:xfrm>
          <a:prstGeom prst="round2DiagRect">
            <a:avLst>
              <a:gd name="adj1" fmla="val 11731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B0F44E-21EB-4696-BA2E-1615075A20B1}"/>
              </a:ext>
            </a:extLst>
          </p:cNvPr>
          <p:cNvSpPr txBox="1"/>
          <p:nvPr/>
        </p:nvSpPr>
        <p:spPr>
          <a:xfrm>
            <a:off x="6096000" y="3670455"/>
            <a:ext cx="426584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000000"/>
                </a:solidFill>
                <a:latin typeface="UniCredit"/>
              </a:rPr>
              <a:t>Chirografario</a:t>
            </a:r>
            <a:r>
              <a:rPr lang="it-IT" sz="1050" dirty="0">
                <a:solidFill>
                  <a:srgbClr val="000000"/>
                </a:solidFill>
                <a:latin typeface="UniCredit"/>
              </a:rPr>
              <a:t> con rate mensili o trimestrali</a:t>
            </a:r>
            <a:endParaRPr lang="it-IT" sz="1050" b="1" dirty="0">
              <a:solidFill>
                <a:srgbClr val="000000"/>
              </a:solidFill>
              <a:latin typeface="UniCredit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000000"/>
                </a:solidFill>
                <a:latin typeface="UniCredit"/>
              </a:rPr>
              <a:t>Importo</a:t>
            </a:r>
            <a:r>
              <a:rPr lang="it-IT" sz="1050" dirty="0">
                <a:solidFill>
                  <a:srgbClr val="000000"/>
                </a:solidFill>
                <a:latin typeface="UniCredit"/>
              </a:rPr>
              <a:t>: </a:t>
            </a:r>
            <a:r>
              <a:rPr lang="it-IT" sz="1050" b="1" dirty="0">
                <a:solidFill>
                  <a:srgbClr val="000000"/>
                </a:solidFill>
                <a:latin typeface="UniCredit"/>
              </a:rPr>
              <a:t>massimo</a:t>
            </a:r>
            <a:r>
              <a:rPr lang="it-IT" sz="1050" dirty="0">
                <a:solidFill>
                  <a:srgbClr val="000000"/>
                </a:solidFill>
                <a:latin typeface="UniCredit"/>
              </a:rPr>
              <a:t> </a:t>
            </a:r>
            <a:r>
              <a:rPr lang="it-IT" sz="1050" b="1" dirty="0">
                <a:solidFill>
                  <a:srgbClr val="000000"/>
                </a:solidFill>
                <a:latin typeface="UniCredit"/>
              </a:rPr>
              <a:t>€ 25.000</a:t>
            </a:r>
            <a:endParaRPr lang="it-IT" sz="1050" dirty="0">
              <a:solidFill>
                <a:srgbClr val="000000"/>
              </a:solidFill>
              <a:latin typeface="UniCredit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000000"/>
                </a:solidFill>
                <a:latin typeface="UniCredit"/>
              </a:rPr>
              <a:t>Finalità:</a:t>
            </a:r>
          </a:p>
          <a:p>
            <a:pPr marL="628650" lvl="1" indent="-171450" defTabSz="457200">
              <a:buFont typeface="Courier New" panose="02070309020205020404" pitchFamily="49" charset="0"/>
              <a:buChar char="o"/>
            </a:pPr>
            <a:r>
              <a:rPr lang="it-IT" sz="1050" dirty="0">
                <a:solidFill>
                  <a:srgbClr val="000000"/>
                </a:solidFill>
                <a:latin typeface="UniCredit"/>
              </a:rPr>
              <a:t>acquisto di beni e servizi direttamente connessi all’attività svolta, compreso il pagamento dei canoni del leasing, il microleasing finanziario e il pagamento delle spese connesse alla sottoscrizione di polizze assicurative;</a:t>
            </a:r>
          </a:p>
          <a:p>
            <a:pPr marL="628650" lvl="1" indent="-171450" defTabSz="457200">
              <a:buFont typeface="Courier New" panose="02070309020205020404" pitchFamily="49" charset="0"/>
              <a:buChar char="o"/>
            </a:pPr>
            <a:r>
              <a:rPr lang="it-IT" sz="1050" dirty="0">
                <a:solidFill>
                  <a:srgbClr val="000000"/>
                </a:solidFill>
                <a:latin typeface="UniCredit"/>
              </a:rPr>
              <a:t>pagamento di retribuzioni di nuovi dipendenti o soci lavoratori;</a:t>
            </a:r>
          </a:p>
          <a:p>
            <a:pPr marL="628650" lvl="1" indent="-171450" defTabSz="457200">
              <a:buFont typeface="Courier New" panose="02070309020205020404" pitchFamily="49" charset="0"/>
              <a:buChar char="o"/>
            </a:pPr>
            <a:r>
              <a:rPr lang="it-IT" sz="1050" dirty="0">
                <a:solidFill>
                  <a:srgbClr val="000000"/>
                </a:solidFill>
                <a:latin typeface="UniCredit"/>
              </a:rPr>
              <a:t>sostenimento dei costi per corsi di formazione.</a:t>
            </a:r>
            <a:endParaRPr lang="it-IT" sz="1050" b="1" dirty="0">
              <a:solidFill>
                <a:srgbClr val="000000"/>
              </a:solidFill>
              <a:latin typeface="UniCredit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000000"/>
                </a:solidFill>
                <a:latin typeface="UniCredit"/>
              </a:rPr>
              <a:t>Durata</a:t>
            </a:r>
            <a:r>
              <a:rPr lang="it-IT" sz="1050" dirty="0">
                <a:solidFill>
                  <a:srgbClr val="000000"/>
                </a:solidFill>
                <a:latin typeface="UniCredit"/>
              </a:rPr>
              <a:t> massima:</a:t>
            </a:r>
          </a:p>
          <a:p>
            <a:pPr marL="628650" lvl="1" indent="-171450" defTabSz="457200">
              <a:buFont typeface="Courier New" panose="02070309020205020404" pitchFamily="49" charset="0"/>
              <a:buChar char="o"/>
            </a:pPr>
            <a:r>
              <a:rPr lang="it-IT" sz="1050" dirty="0">
                <a:solidFill>
                  <a:srgbClr val="000000"/>
                </a:solidFill>
                <a:latin typeface="UniCredit"/>
              </a:rPr>
              <a:t>5 anni per beni ammortizzabili;</a:t>
            </a:r>
          </a:p>
          <a:p>
            <a:pPr marL="628650" lvl="1" indent="-171450" defTabSz="457200">
              <a:buFont typeface="Courier New" panose="02070309020205020404" pitchFamily="49" charset="0"/>
              <a:buChar char="o"/>
            </a:pPr>
            <a:r>
              <a:rPr lang="it-IT" sz="1050" dirty="0">
                <a:solidFill>
                  <a:srgbClr val="000000"/>
                </a:solidFill>
                <a:latin typeface="UniCredit"/>
              </a:rPr>
              <a:t>2 anni per scopi di circolante.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000000"/>
                </a:solidFill>
                <a:latin typeface="UniCredit"/>
              </a:rPr>
              <a:t>Garanzia del Fondo Centrale: fino all'80% dell'ammontare del finanziamento, concessa a titolo gratuito</a:t>
            </a: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86D3E842-A41A-43AE-9D13-5E227EE4AE89}"/>
              </a:ext>
            </a:extLst>
          </p:cNvPr>
          <p:cNvSpPr/>
          <p:nvPr/>
        </p:nvSpPr>
        <p:spPr>
          <a:xfrm>
            <a:off x="1792705" y="6268453"/>
            <a:ext cx="2538663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Link sito</a:t>
            </a:r>
          </a:p>
        </p:txBody>
      </p:sp>
      <p:sp>
        <p:nvSpPr>
          <p:cNvPr id="27" name="Rectangle 26">
            <a:hlinkClick r:id="rId4"/>
            <a:extLst>
              <a:ext uri="{FF2B5EF4-FFF2-40B4-BE49-F238E27FC236}">
                <a16:creationId xmlns:a16="http://schemas.microsoft.com/office/drawing/2014/main" id="{96E7409F-929D-4F2C-A395-33CB8E38D25F}"/>
              </a:ext>
            </a:extLst>
          </p:cNvPr>
          <p:cNvSpPr/>
          <p:nvPr/>
        </p:nvSpPr>
        <p:spPr>
          <a:xfrm>
            <a:off x="7188868" y="6284663"/>
            <a:ext cx="2538663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Link sito</a:t>
            </a:r>
          </a:p>
        </p:txBody>
      </p:sp>
    </p:spTree>
    <p:extLst>
      <p:ext uri="{BB962C8B-B14F-4D97-AF65-F5344CB8AC3E}">
        <p14:creationId xmlns:p14="http://schemas.microsoft.com/office/powerpoint/2010/main" val="328685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545B4F1-D312-1B4A-8A57-21E2FD2ED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29" y="881743"/>
            <a:ext cx="7935685" cy="5295220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5DFCC5-D79A-914A-A542-5BBAE63E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184-5734-8C4C-A9BF-00FED5D358A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08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36B20D2-D0F1-BB4F-84A8-6F823212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58660" y="-1949672"/>
            <a:ext cx="5717629" cy="1037371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60732C-570D-4540-A89B-69E01C7E5B2B}"/>
              </a:ext>
            </a:extLst>
          </p:cNvPr>
          <p:cNvSpPr txBox="1"/>
          <p:nvPr/>
        </p:nvSpPr>
        <p:spPr>
          <a:xfrm>
            <a:off x="6190594" y="3615559"/>
            <a:ext cx="546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/ FEI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A8E8BA-AF26-D04E-B97A-21A2967FE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7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77213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BA239D-5C9C-6646-AA1C-F043793C9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8</a:t>
            </a:fld>
            <a:endParaRPr lang="en-GB" noProof="1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B0FF575-9971-8449-93C7-E8CDFBCB2AF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69" y="918000"/>
            <a:ext cx="6931137" cy="467995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AD8EF27-4DDD-FE4B-B037-5F58CAD0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47" y="259132"/>
            <a:ext cx="10993800" cy="5528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latin typeface="UniCredit" panose="02000506040000020004" pitchFamily="2" charset="0"/>
              </a:rPr>
              <a:t>Lettera di assenso dell’imprenditore all’utilizzo dei servizi previsti da Unicredit – 1/2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11AF47-F449-4AF6-9490-B3CA61AE9993}"/>
              </a:ext>
            </a:extLst>
          </p:cNvPr>
          <p:cNvSpPr/>
          <p:nvPr/>
        </p:nvSpPr>
        <p:spPr>
          <a:xfrm>
            <a:off x="7688178" y="2608269"/>
            <a:ext cx="72189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BABA7C-81E4-4F28-96B1-F8A503E9EB76}"/>
              </a:ext>
            </a:extLst>
          </p:cNvPr>
          <p:cNvSpPr/>
          <p:nvPr/>
        </p:nvSpPr>
        <p:spPr>
          <a:xfrm>
            <a:off x="7688179" y="4418324"/>
            <a:ext cx="72189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A4650-C4D7-4722-9E93-E587C9D96094}"/>
              </a:ext>
            </a:extLst>
          </p:cNvPr>
          <p:cNvSpPr txBox="1"/>
          <p:nvPr/>
        </p:nvSpPr>
        <p:spPr>
          <a:xfrm>
            <a:off x="8514347" y="23930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Percorso formativo «Start up </a:t>
            </a:r>
            <a:r>
              <a:rPr lang="it-IT" dirty="0" err="1"/>
              <a:t>your</a:t>
            </a:r>
            <a:r>
              <a:rPr lang="it-IT" dirty="0"/>
              <a:t> business»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DC8CA-5534-464C-A617-359AD08F8E58}"/>
              </a:ext>
            </a:extLst>
          </p:cNvPr>
          <p:cNvSpPr txBox="1"/>
          <p:nvPr/>
        </p:nvSpPr>
        <p:spPr>
          <a:xfrm>
            <a:off x="8610600" y="426697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Accompagnamento </a:t>
            </a:r>
            <a:r>
              <a:rPr lang="it-IT" dirty="0" err="1"/>
              <a:t>UniGens</a:t>
            </a:r>
            <a:endParaRPr lang="it-IT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A408328-9379-4B03-908E-EE64D6E862D3}"/>
              </a:ext>
            </a:extLst>
          </p:cNvPr>
          <p:cNvSpPr/>
          <p:nvPr/>
        </p:nvSpPr>
        <p:spPr>
          <a:xfrm>
            <a:off x="6984331" y="3156694"/>
            <a:ext cx="445169" cy="821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83E54-96D6-444F-8D30-FF4DCA37ADC2}"/>
              </a:ext>
            </a:extLst>
          </p:cNvPr>
          <p:cNvSpPr/>
          <p:nvPr/>
        </p:nvSpPr>
        <p:spPr>
          <a:xfrm>
            <a:off x="7820526" y="1149356"/>
            <a:ext cx="3128211" cy="37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due servizi offerti</a:t>
            </a:r>
          </a:p>
        </p:txBody>
      </p:sp>
    </p:spTree>
    <p:extLst>
      <p:ext uri="{BB962C8B-B14F-4D97-AF65-F5344CB8AC3E}">
        <p14:creationId xmlns:p14="http://schemas.microsoft.com/office/powerpoint/2010/main" val="372536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4D5B75-58F2-B641-83BE-A70538114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9</a:t>
            </a:fld>
            <a:endParaRPr lang="en-GB" noProof="1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DF21A85-3C5C-2B42-A6BF-EE98B3B896D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240222" y="1260475"/>
            <a:ext cx="8071944" cy="467995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105C8FE1-BB3C-9D46-875B-1D934329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10993800" cy="552875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rial Rounded MT Bold" panose="020F0704030504030204" pitchFamily="34" charset="77"/>
              </a:rPr>
              <a:t>Lettera di assenso dell’imprenditore all’utilizzo dei servizi previsti da Unicredit - 2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43022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xkrt9gRf6jUvkS1pfI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ojoMCOReOs2yRWE22dlA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2340</Words>
  <Application>Microsoft Macintosh PowerPoint</Application>
  <PresentationFormat>Widescreen</PresentationFormat>
  <Paragraphs>233</Paragraphs>
  <Slides>29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Arial Rounded MT Bold</vt:lpstr>
      <vt:lpstr>Calibri</vt:lpstr>
      <vt:lpstr>Calibri Light</vt:lpstr>
      <vt:lpstr>Courier New</vt:lpstr>
      <vt:lpstr>UniCredit</vt:lpstr>
      <vt:lpstr>Tema di Office</vt:lpstr>
      <vt:lpstr>Diapositiva think-cell</vt:lpstr>
      <vt:lpstr>Orientamento per Tutor Microcredito</vt:lpstr>
      <vt:lpstr>Agenda</vt:lpstr>
      <vt:lpstr>Obiettivi</vt:lpstr>
      <vt:lpstr>Cos’è il MicroCredito</vt:lpstr>
      <vt:lpstr>MicroCredito: i prodotti in sintesi (inseriti entrambi nel portale Unicredito)</vt:lpstr>
      <vt:lpstr>Presentazione standard di PowerPoint</vt:lpstr>
      <vt:lpstr>Presentazione standard di PowerPoint</vt:lpstr>
      <vt:lpstr>Lettera di assenso dell’imprenditore all’utilizzo dei servizi previsti da Unicredit – 1/2</vt:lpstr>
      <vt:lpstr>Lettera di assenso dell’imprenditore all’utilizzo dei servizi previsti da Unicredit - 2</vt:lpstr>
      <vt:lpstr>Servizi di formazione e tutorial per micro imprenditori </vt:lpstr>
      <vt:lpstr>Presentazione standard di PowerPoint</vt:lpstr>
      <vt:lpstr>STRUMENTI A SUPPORTO DEL BENEFICIARIO E DEL VOLONTARIO</vt:lpstr>
      <vt:lpstr>STRUMENTI A SUPPORTO DEL BENEFICIARIO E DEL VOLONTARIO</vt:lpstr>
      <vt:lpstr>IL ruolo del Volontario</vt:lpstr>
      <vt:lpstr> Linee guida per il volontario </vt:lpstr>
      <vt:lpstr>Fase di Preparazione dell’incontro</vt:lpstr>
      <vt:lpstr>Incontro Volontario – Imprenditore </vt:lpstr>
      <vt:lpstr>Incontro Volontario – Imprenditore</vt:lpstr>
      <vt:lpstr>Accordo di collaborazione tra Volontario e Imprenditore </vt:lpstr>
      <vt:lpstr>Piano di azione del servizio di accompagnamento</vt:lpstr>
      <vt:lpstr>La tracciatura della relazione di Accompagnamento </vt:lpstr>
      <vt:lpstr>ALLEGATI </vt:lpstr>
      <vt:lpstr>Elementi del corso «Fare Impresa» (UGLAB)</vt:lpstr>
      <vt:lpstr>Presentazione standard di PowerPoint</vt:lpstr>
      <vt:lpstr>Presentazione standard di PowerPoint</vt:lpstr>
      <vt:lpstr>Dal Business Model Canvas al Business Plan</vt:lpstr>
      <vt:lpstr>Presentazione standard di PowerPoint</vt:lpstr>
      <vt:lpstr>Presentazione standard di PowerPoint</vt:lpstr>
      <vt:lpstr>Marketing – Come promuovere la propria attività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Fenini</dc:creator>
  <cp:lastModifiedBy>Paolo Fenini</cp:lastModifiedBy>
  <cp:revision>54</cp:revision>
  <cp:lastPrinted>2020-09-15T11:46:07Z</cp:lastPrinted>
  <dcterms:created xsi:type="dcterms:W3CDTF">2020-08-02T05:36:59Z</dcterms:created>
  <dcterms:modified xsi:type="dcterms:W3CDTF">2020-09-30T06:30:55Z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373cdd-f50f-47ce-92ea-b8bd41a42dc4_Enabled">
    <vt:lpwstr>true</vt:lpwstr>
  </property>
  <property fmtid="{D5CDD505-2E9C-101B-9397-08002B2CF9AE}" pid="3" name="MSIP_Label_cb373cdd-f50f-47ce-92ea-b8bd41a42dc4_SetDate">
    <vt:lpwstr>2020-09-11T07:58:46Z</vt:lpwstr>
  </property>
  <property fmtid="{D5CDD505-2E9C-101B-9397-08002B2CF9AE}" pid="4" name="MSIP_Label_cb373cdd-f50f-47ce-92ea-b8bd41a42dc4_Method">
    <vt:lpwstr>Standard</vt:lpwstr>
  </property>
  <property fmtid="{D5CDD505-2E9C-101B-9397-08002B2CF9AE}" pid="5" name="MSIP_Label_cb373cdd-f50f-47ce-92ea-b8bd41a42dc4_Name">
    <vt:lpwstr>Global_1</vt:lpwstr>
  </property>
  <property fmtid="{D5CDD505-2E9C-101B-9397-08002B2CF9AE}" pid="6" name="MSIP_Label_cb373cdd-f50f-47ce-92ea-b8bd41a42dc4_SiteId">
    <vt:lpwstr>2cc49ce9-66a1-41ac-a96b-bdc54247696a</vt:lpwstr>
  </property>
  <property fmtid="{D5CDD505-2E9C-101B-9397-08002B2CF9AE}" pid="7" name="MSIP_Label_cb373cdd-f50f-47ce-92ea-b8bd41a42dc4_ActionId">
    <vt:lpwstr>f01cc044-b53c-43ed-adb6-ead65839df56</vt:lpwstr>
  </property>
  <property fmtid="{D5CDD505-2E9C-101B-9397-08002B2CF9AE}" pid="8" name="MSIP_Label_cb373cdd-f50f-47ce-92ea-b8bd41a42dc4_ContentBits">
    <vt:lpwstr>1</vt:lpwstr>
  </property>
</Properties>
</file>